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315" r:id="rId2"/>
    <p:sldId id="316" r:id="rId3"/>
    <p:sldId id="446" r:id="rId4"/>
    <p:sldId id="539" r:id="rId5"/>
    <p:sldId id="540" r:id="rId6"/>
    <p:sldId id="537" r:id="rId7"/>
    <p:sldId id="507" r:id="rId8"/>
    <p:sldId id="547" r:id="rId9"/>
    <p:sldId id="548" r:id="rId10"/>
    <p:sldId id="551" r:id="rId11"/>
    <p:sldId id="448" r:id="rId12"/>
    <p:sldId id="451" r:id="rId13"/>
    <p:sldId id="452" r:id="rId14"/>
    <p:sldId id="453" r:id="rId15"/>
    <p:sldId id="541" r:id="rId16"/>
    <p:sldId id="542" r:id="rId17"/>
    <p:sldId id="454" r:id="rId18"/>
    <p:sldId id="478" r:id="rId19"/>
    <p:sldId id="563" r:id="rId20"/>
    <p:sldId id="558" r:id="rId21"/>
    <p:sldId id="559" r:id="rId22"/>
    <p:sldId id="479" r:id="rId23"/>
    <p:sldId id="556" r:id="rId24"/>
    <p:sldId id="555" r:id="rId25"/>
    <p:sldId id="482" r:id="rId26"/>
    <p:sldId id="572" r:id="rId27"/>
    <p:sldId id="483" r:id="rId28"/>
    <p:sldId id="544" r:id="rId29"/>
    <p:sldId id="560" r:id="rId30"/>
    <p:sldId id="561" r:id="rId31"/>
    <p:sldId id="562" r:id="rId32"/>
    <p:sldId id="543" r:id="rId33"/>
    <p:sldId id="566" r:id="rId34"/>
    <p:sldId id="567" r:id="rId35"/>
    <p:sldId id="569" r:id="rId36"/>
    <p:sldId id="570" r:id="rId37"/>
    <p:sldId id="571" r:id="rId38"/>
    <p:sldId id="440"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FFFF"/>
    <a:srgbClr val="0033CC"/>
    <a:srgbClr val="960000"/>
    <a:srgbClr val="182B4C"/>
    <a:srgbClr val="171351"/>
    <a:srgbClr val="14175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277" autoAdjust="0"/>
    <p:restoredTop sz="94660"/>
  </p:normalViewPr>
  <p:slideViewPr>
    <p:cSldViewPr snapToGrid="0">
      <p:cViewPr varScale="1">
        <p:scale>
          <a:sx n="70" d="100"/>
          <a:sy n="70" d="100"/>
        </p:scale>
        <p:origin x="84" y="16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1" d="100"/>
          <a:sy n="71" d="100"/>
        </p:scale>
        <p:origin x="1992"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45F06B0-7854-4E3F-B275-995C1AE5177D}" type="datetimeFigureOut">
              <a:rPr lang="en-US" smtClean="0"/>
              <a:pPr/>
              <a:t>2/18/2016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3C46E86-A13B-4F23-BD3D-E12DEC7F749B}" type="slidenum">
              <a:rPr lang="en-US" smtClean="0"/>
              <a:pPr/>
              <a:t>‹#›</a:t>
            </a:fld>
            <a:endParaRPr lang="en-US"/>
          </a:p>
        </p:txBody>
      </p:sp>
    </p:spTree>
    <p:extLst>
      <p:ext uri="{BB962C8B-B14F-4D97-AF65-F5344CB8AC3E}">
        <p14:creationId xmlns:p14="http://schemas.microsoft.com/office/powerpoint/2010/main" val="1905014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27B84E73-05C4-4CA4-B5DC-06B5E8707D78}" type="datetimeFigureOut">
              <a:rPr lang="en-US" smtClean="0"/>
              <a:pPr/>
              <a:t>2/18/2016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97FC6C32-02E0-4CBE-A046-68C7CCB2A18A}" type="slidenum">
              <a:rPr lang="en-US" smtClean="0"/>
              <a:pPr/>
              <a:t>‹#›</a:t>
            </a:fld>
            <a:endParaRPr lang="en-US"/>
          </a:p>
        </p:txBody>
      </p:sp>
    </p:spTree>
    <p:extLst>
      <p:ext uri="{BB962C8B-B14F-4D97-AF65-F5344CB8AC3E}">
        <p14:creationId xmlns:p14="http://schemas.microsoft.com/office/powerpoint/2010/main" val="142911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7</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5CAD688E-7D43-4B8C-8122-20AEBE9F1B54}" type="slidenum">
              <a:rPr lang="en-US" sz="1200"/>
              <a:pPr eaLnBrk="1" hangingPunct="1"/>
              <a:t>21</a:t>
            </a:fld>
            <a:endParaRPr lang="en-US" sz="1200"/>
          </a:p>
        </p:txBody>
      </p:sp>
      <p:sp>
        <p:nvSpPr>
          <p:cNvPr id="742403" name="Rectangle 2"/>
          <p:cNvSpPr>
            <a:spLocks noGrp="1" noRot="1" noChangeAspect="1" noChangeArrowheads="1" noTextEdit="1"/>
          </p:cNvSpPr>
          <p:nvPr>
            <p:ph type="sldImg"/>
          </p:nvPr>
        </p:nvSpPr>
        <p:spPr>
          <a:xfrm>
            <a:off x="438150" y="690563"/>
            <a:ext cx="6156325" cy="3463925"/>
          </a:xfrm>
          <a:solidFill>
            <a:srgbClr val="FFFFFF"/>
          </a:solidFill>
          <a:ln/>
        </p:spPr>
      </p:sp>
      <p:sp>
        <p:nvSpPr>
          <p:cNvPr id="74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extLst>
      <p:ext uri="{BB962C8B-B14F-4D97-AF65-F5344CB8AC3E}">
        <p14:creationId xmlns:p14="http://schemas.microsoft.com/office/powerpoint/2010/main" val="2509047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884">
              <a:spcBef>
                <a:spcPct val="30000"/>
              </a:spcBef>
              <a:defRPr sz="1200">
                <a:solidFill>
                  <a:schemeClr val="tx1"/>
                </a:solidFill>
                <a:latin typeface="Times New Roman" panose="02020603050405020304" pitchFamily="18" charset="0"/>
              </a:defRPr>
            </a:lvl1pPr>
            <a:lvl2pPr marL="733459" indent="-280394" defTabSz="910884">
              <a:spcBef>
                <a:spcPct val="30000"/>
              </a:spcBef>
              <a:defRPr sz="1200">
                <a:solidFill>
                  <a:schemeClr val="tx1"/>
                </a:solidFill>
                <a:latin typeface="Times New Roman" panose="02020603050405020304" pitchFamily="18" charset="0"/>
              </a:defRPr>
            </a:lvl2pPr>
            <a:lvl3pPr marL="1131079" indent="-224948" defTabSz="910884">
              <a:spcBef>
                <a:spcPct val="30000"/>
              </a:spcBef>
              <a:defRPr sz="1200">
                <a:solidFill>
                  <a:schemeClr val="tx1"/>
                </a:solidFill>
                <a:latin typeface="Times New Roman" panose="02020603050405020304" pitchFamily="18" charset="0"/>
              </a:defRPr>
            </a:lvl3pPr>
            <a:lvl4pPr marL="1584145" indent="-224948" defTabSz="910884">
              <a:spcBef>
                <a:spcPct val="30000"/>
              </a:spcBef>
              <a:defRPr sz="1200">
                <a:solidFill>
                  <a:schemeClr val="tx1"/>
                </a:solidFill>
                <a:latin typeface="Times New Roman" panose="02020603050405020304" pitchFamily="18" charset="0"/>
              </a:defRPr>
            </a:lvl4pPr>
            <a:lvl5pPr marL="2037209" indent="-224948" defTabSz="910884">
              <a:spcBef>
                <a:spcPct val="30000"/>
              </a:spcBef>
              <a:defRPr sz="1200">
                <a:solidFill>
                  <a:schemeClr val="tx1"/>
                </a:solidFill>
                <a:latin typeface="Times New Roman" panose="02020603050405020304" pitchFamily="18" charset="0"/>
              </a:defRPr>
            </a:lvl5pPr>
            <a:lvl6pPr marL="2493443" indent="-224948" defTabSz="910884" eaLnBrk="0" fontAlgn="base" hangingPunct="0">
              <a:spcBef>
                <a:spcPct val="30000"/>
              </a:spcBef>
              <a:spcAft>
                <a:spcPct val="0"/>
              </a:spcAft>
              <a:defRPr sz="1200">
                <a:solidFill>
                  <a:schemeClr val="tx1"/>
                </a:solidFill>
                <a:latin typeface="Times New Roman" panose="02020603050405020304" pitchFamily="18" charset="0"/>
              </a:defRPr>
            </a:lvl6pPr>
            <a:lvl7pPr marL="2949678" indent="-224948" defTabSz="910884" eaLnBrk="0" fontAlgn="base" hangingPunct="0">
              <a:spcBef>
                <a:spcPct val="30000"/>
              </a:spcBef>
              <a:spcAft>
                <a:spcPct val="0"/>
              </a:spcAft>
              <a:defRPr sz="1200">
                <a:solidFill>
                  <a:schemeClr val="tx1"/>
                </a:solidFill>
                <a:latin typeface="Times New Roman" panose="02020603050405020304" pitchFamily="18" charset="0"/>
              </a:defRPr>
            </a:lvl7pPr>
            <a:lvl8pPr marL="3405912" indent="-224948" defTabSz="910884" eaLnBrk="0" fontAlgn="base" hangingPunct="0">
              <a:spcBef>
                <a:spcPct val="30000"/>
              </a:spcBef>
              <a:spcAft>
                <a:spcPct val="0"/>
              </a:spcAft>
              <a:defRPr sz="1200">
                <a:solidFill>
                  <a:schemeClr val="tx1"/>
                </a:solidFill>
                <a:latin typeface="Times New Roman" panose="02020603050405020304" pitchFamily="18" charset="0"/>
              </a:defRPr>
            </a:lvl8pPr>
            <a:lvl9pPr marL="3862145" indent="-224948" defTabSz="91088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ED5CB4-A1AC-43EE-94A0-45140F85A404}" type="slidenum">
              <a:rPr lang="en-US" altLang="en-US" smtClean="0"/>
              <a:pPr>
                <a:spcBef>
                  <a:spcPct val="0"/>
                </a:spcBef>
              </a:pPr>
              <a:t>22</a:t>
            </a:fld>
            <a:endParaRPr lang="en-US" altLang="en-US" smtClean="0"/>
          </a:p>
        </p:txBody>
      </p:sp>
      <p:sp>
        <p:nvSpPr>
          <p:cNvPr id="18435"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7D31F9BC-B969-4129-8E2A-89BC4B2E692C}" type="slidenum">
              <a:rPr lang="en-US" altLang="en-US"/>
              <a:pPr algn="r" eaLnBrk="1" hangingPunct="1">
                <a:spcBef>
                  <a:spcPct val="0"/>
                </a:spcBef>
              </a:pPr>
              <a:t>22</a:t>
            </a:fld>
            <a:endParaRPr lang="en-US" altLang="en-US"/>
          </a:p>
        </p:txBody>
      </p:sp>
      <p:sp>
        <p:nvSpPr>
          <p:cNvPr id="18436"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868A52BA-639C-467B-A3C4-31987761E0F2}" type="slidenum">
              <a:rPr lang="en-US" altLang="en-US"/>
              <a:pPr algn="r" eaLnBrk="1" hangingPunct="1">
                <a:spcBef>
                  <a:spcPct val="0"/>
                </a:spcBef>
              </a:pPr>
              <a:t>22</a:t>
            </a:fld>
            <a:endParaRPr lang="en-US" altLang="en-US"/>
          </a:p>
        </p:txBody>
      </p:sp>
      <p:sp>
        <p:nvSpPr>
          <p:cNvPr id="18437"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5EF3491D-9B96-4864-85D4-CFC7B70A8050}" type="slidenum">
              <a:rPr lang="en-US" altLang="en-US"/>
              <a:pPr algn="r" eaLnBrk="1" hangingPunct="1">
                <a:spcBef>
                  <a:spcPct val="0"/>
                </a:spcBef>
              </a:pPr>
              <a:t>22</a:t>
            </a:fld>
            <a:endParaRPr lang="en-US" altLang="en-US"/>
          </a:p>
        </p:txBody>
      </p:sp>
      <p:sp>
        <p:nvSpPr>
          <p:cNvPr id="18438" name="Rectangle 2"/>
          <p:cNvSpPr>
            <a:spLocks noGrp="1" noRot="1" noChangeAspect="1" noChangeArrowheads="1" noTextEdit="1"/>
          </p:cNvSpPr>
          <p:nvPr>
            <p:ph type="sldImg"/>
          </p:nvPr>
        </p:nvSpPr>
        <p:spPr>
          <a:xfrm>
            <a:off x="393700" y="690563"/>
            <a:ext cx="6132513" cy="3451225"/>
          </a:xfrm>
          <a:ln/>
        </p:spPr>
      </p:sp>
      <p:sp>
        <p:nvSpPr>
          <p:cNvPr id="18439" name="Rectangle 3"/>
          <p:cNvSpPr>
            <a:spLocks noGrp="1" noChangeArrowheads="1"/>
          </p:cNvSpPr>
          <p:nvPr>
            <p:ph type="body" idx="1"/>
          </p:nvPr>
        </p:nvSpPr>
        <p:spPr>
          <a:xfrm>
            <a:off x="920256" y="4374032"/>
            <a:ext cx="5078026" cy="4141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When discussing Commission update, be sure to mention new appointments to the Commission.</a:t>
            </a:r>
          </a:p>
        </p:txBody>
      </p:sp>
    </p:spTree>
    <p:extLst>
      <p:ext uri="{BB962C8B-B14F-4D97-AF65-F5344CB8AC3E}">
        <p14:creationId xmlns:p14="http://schemas.microsoft.com/office/powerpoint/2010/main" val="1919877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884">
              <a:spcBef>
                <a:spcPct val="30000"/>
              </a:spcBef>
              <a:defRPr sz="1200">
                <a:solidFill>
                  <a:schemeClr val="tx1"/>
                </a:solidFill>
                <a:latin typeface="Times New Roman" panose="02020603050405020304" pitchFamily="18" charset="0"/>
              </a:defRPr>
            </a:lvl1pPr>
            <a:lvl2pPr marL="733459" indent="-280394" defTabSz="910884">
              <a:spcBef>
                <a:spcPct val="30000"/>
              </a:spcBef>
              <a:defRPr sz="1200">
                <a:solidFill>
                  <a:schemeClr val="tx1"/>
                </a:solidFill>
                <a:latin typeface="Times New Roman" panose="02020603050405020304" pitchFamily="18" charset="0"/>
              </a:defRPr>
            </a:lvl2pPr>
            <a:lvl3pPr marL="1131079" indent="-224948" defTabSz="910884">
              <a:spcBef>
                <a:spcPct val="30000"/>
              </a:spcBef>
              <a:defRPr sz="1200">
                <a:solidFill>
                  <a:schemeClr val="tx1"/>
                </a:solidFill>
                <a:latin typeface="Times New Roman" panose="02020603050405020304" pitchFamily="18" charset="0"/>
              </a:defRPr>
            </a:lvl3pPr>
            <a:lvl4pPr marL="1584145" indent="-224948" defTabSz="910884">
              <a:spcBef>
                <a:spcPct val="30000"/>
              </a:spcBef>
              <a:defRPr sz="1200">
                <a:solidFill>
                  <a:schemeClr val="tx1"/>
                </a:solidFill>
                <a:latin typeface="Times New Roman" panose="02020603050405020304" pitchFamily="18" charset="0"/>
              </a:defRPr>
            </a:lvl4pPr>
            <a:lvl5pPr marL="2037209" indent="-224948" defTabSz="910884">
              <a:spcBef>
                <a:spcPct val="30000"/>
              </a:spcBef>
              <a:defRPr sz="1200">
                <a:solidFill>
                  <a:schemeClr val="tx1"/>
                </a:solidFill>
                <a:latin typeface="Times New Roman" panose="02020603050405020304" pitchFamily="18" charset="0"/>
              </a:defRPr>
            </a:lvl5pPr>
            <a:lvl6pPr marL="2493443" indent="-224948" defTabSz="910884" eaLnBrk="0" fontAlgn="base" hangingPunct="0">
              <a:spcBef>
                <a:spcPct val="30000"/>
              </a:spcBef>
              <a:spcAft>
                <a:spcPct val="0"/>
              </a:spcAft>
              <a:defRPr sz="1200">
                <a:solidFill>
                  <a:schemeClr val="tx1"/>
                </a:solidFill>
                <a:latin typeface="Times New Roman" panose="02020603050405020304" pitchFamily="18" charset="0"/>
              </a:defRPr>
            </a:lvl6pPr>
            <a:lvl7pPr marL="2949678" indent="-224948" defTabSz="910884" eaLnBrk="0" fontAlgn="base" hangingPunct="0">
              <a:spcBef>
                <a:spcPct val="30000"/>
              </a:spcBef>
              <a:spcAft>
                <a:spcPct val="0"/>
              </a:spcAft>
              <a:defRPr sz="1200">
                <a:solidFill>
                  <a:schemeClr val="tx1"/>
                </a:solidFill>
                <a:latin typeface="Times New Roman" panose="02020603050405020304" pitchFamily="18" charset="0"/>
              </a:defRPr>
            </a:lvl7pPr>
            <a:lvl8pPr marL="3405912" indent="-224948" defTabSz="910884" eaLnBrk="0" fontAlgn="base" hangingPunct="0">
              <a:spcBef>
                <a:spcPct val="30000"/>
              </a:spcBef>
              <a:spcAft>
                <a:spcPct val="0"/>
              </a:spcAft>
              <a:defRPr sz="1200">
                <a:solidFill>
                  <a:schemeClr val="tx1"/>
                </a:solidFill>
                <a:latin typeface="Times New Roman" panose="02020603050405020304" pitchFamily="18" charset="0"/>
              </a:defRPr>
            </a:lvl8pPr>
            <a:lvl9pPr marL="3862145" indent="-224948" defTabSz="91088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ED5CB4-A1AC-43EE-94A0-45140F85A404}" type="slidenum">
              <a:rPr lang="en-US" altLang="en-US" smtClean="0"/>
              <a:pPr>
                <a:spcBef>
                  <a:spcPct val="0"/>
                </a:spcBef>
              </a:pPr>
              <a:t>23</a:t>
            </a:fld>
            <a:endParaRPr lang="en-US" altLang="en-US" smtClean="0"/>
          </a:p>
        </p:txBody>
      </p:sp>
      <p:sp>
        <p:nvSpPr>
          <p:cNvPr id="18435"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7D31F9BC-B969-4129-8E2A-89BC4B2E692C}" type="slidenum">
              <a:rPr lang="en-US" altLang="en-US"/>
              <a:pPr algn="r" eaLnBrk="1" hangingPunct="1">
                <a:spcBef>
                  <a:spcPct val="0"/>
                </a:spcBef>
              </a:pPr>
              <a:t>23</a:t>
            </a:fld>
            <a:endParaRPr lang="en-US" altLang="en-US"/>
          </a:p>
        </p:txBody>
      </p:sp>
      <p:sp>
        <p:nvSpPr>
          <p:cNvPr id="18436"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868A52BA-639C-467B-A3C4-31987761E0F2}" type="slidenum">
              <a:rPr lang="en-US" altLang="en-US"/>
              <a:pPr algn="r" eaLnBrk="1" hangingPunct="1">
                <a:spcBef>
                  <a:spcPct val="0"/>
                </a:spcBef>
              </a:pPr>
              <a:t>23</a:t>
            </a:fld>
            <a:endParaRPr lang="en-US" altLang="en-US"/>
          </a:p>
        </p:txBody>
      </p:sp>
      <p:sp>
        <p:nvSpPr>
          <p:cNvPr id="18437" name="Rectangle 7"/>
          <p:cNvSpPr txBox="1">
            <a:spLocks noGrp="1" noChangeArrowheads="1"/>
          </p:cNvSpPr>
          <p:nvPr/>
        </p:nvSpPr>
        <p:spPr bwMode="auto">
          <a:xfrm>
            <a:off x="3913851" y="8744893"/>
            <a:ext cx="3011018" cy="45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4" tIns="45297" rIns="90594" bIns="45297"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5EF3491D-9B96-4864-85D4-CFC7B70A8050}" type="slidenum">
              <a:rPr lang="en-US" altLang="en-US"/>
              <a:pPr algn="r" eaLnBrk="1" hangingPunct="1">
                <a:spcBef>
                  <a:spcPct val="0"/>
                </a:spcBef>
              </a:pPr>
              <a:t>23</a:t>
            </a:fld>
            <a:endParaRPr lang="en-US" altLang="en-US"/>
          </a:p>
        </p:txBody>
      </p:sp>
      <p:sp>
        <p:nvSpPr>
          <p:cNvPr id="18438" name="Rectangle 2"/>
          <p:cNvSpPr>
            <a:spLocks noGrp="1" noRot="1" noChangeAspect="1" noChangeArrowheads="1" noTextEdit="1"/>
          </p:cNvSpPr>
          <p:nvPr>
            <p:ph type="sldImg"/>
          </p:nvPr>
        </p:nvSpPr>
        <p:spPr>
          <a:xfrm>
            <a:off x="393700" y="690563"/>
            <a:ext cx="6132513" cy="3451225"/>
          </a:xfrm>
          <a:ln/>
        </p:spPr>
      </p:sp>
      <p:sp>
        <p:nvSpPr>
          <p:cNvPr id="18439" name="Rectangle 3"/>
          <p:cNvSpPr>
            <a:spLocks noGrp="1" noChangeArrowheads="1"/>
          </p:cNvSpPr>
          <p:nvPr>
            <p:ph type="body" idx="1"/>
          </p:nvPr>
        </p:nvSpPr>
        <p:spPr>
          <a:xfrm>
            <a:off x="920256" y="4374032"/>
            <a:ext cx="5078026" cy="4141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When discussing Commission update, be sure to mention new appointments to the Commission.</a:t>
            </a:r>
          </a:p>
        </p:txBody>
      </p:sp>
    </p:spTree>
    <p:extLst>
      <p:ext uri="{BB962C8B-B14F-4D97-AF65-F5344CB8AC3E}">
        <p14:creationId xmlns:p14="http://schemas.microsoft.com/office/powerpoint/2010/main" val="191987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Slide Image Placeholder 1"/>
          <p:cNvSpPr>
            <a:spLocks noGrp="1" noRot="1" noChangeAspect="1" noTextEdit="1"/>
          </p:cNvSpPr>
          <p:nvPr>
            <p:ph type="sldImg"/>
          </p:nvPr>
        </p:nvSpPr>
        <p:spPr>
          <a:ln/>
        </p:spPr>
      </p:sp>
      <p:sp>
        <p:nvSpPr>
          <p:cNvPr id="483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83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700">
                <a:solidFill>
                  <a:schemeClr val="tx1"/>
                </a:solidFill>
                <a:latin typeface="Times New Roman" pitchFamily="18" charset="0"/>
              </a:defRPr>
            </a:lvl1pPr>
            <a:lvl2pPr marL="760214" indent="-292390" eaLnBrk="0" hangingPunct="0">
              <a:defRPr sz="3700">
                <a:solidFill>
                  <a:schemeClr val="tx1"/>
                </a:solidFill>
                <a:latin typeface="Times New Roman" pitchFamily="18" charset="0"/>
              </a:defRPr>
            </a:lvl2pPr>
            <a:lvl3pPr marL="1169561" indent="-233912" eaLnBrk="0" hangingPunct="0">
              <a:defRPr sz="3700">
                <a:solidFill>
                  <a:schemeClr val="tx1"/>
                </a:solidFill>
                <a:latin typeface="Times New Roman" pitchFamily="18" charset="0"/>
              </a:defRPr>
            </a:lvl3pPr>
            <a:lvl4pPr marL="1637385" indent="-233912" eaLnBrk="0" hangingPunct="0">
              <a:defRPr sz="3700">
                <a:solidFill>
                  <a:schemeClr val="tx1"/>
                </a:solidFill>
                <a:latin typeface="Times New Roman" pitchFamily="18" charset="0"/>
              </a:defRPr>
            </a:lvl4pPr>
            <a:lvl5pPr marL="2105209" indent="-233912" eaLnBrk="0" hangingPunct="0">
              <a:defRPr sz="3700">
                <a:solidFill>
                  <a:schemeClr val="tx1"/>
                </a:solidFill>
                <a:latin typeface="Times New Roman" pitchFamily="18" charset="0"/>
              </a:defRPr>
            </a:lvl5pPr>
            <a:lvl6pPr marL="2573033" indent="-233912" eaLnBrk="0" fontAlgn="base" hangingPunct="0">
              <a:spcBef>
                <a:spcPct val="0"/>
              </a:spcBef>
              <a:spcAft>
                <a:spcPct val="0"/>
              </a:spcAft>
              <a:defRPr sz="3700">
                <a:solidFill>
                  <a:schemeClr val="tx1"/>
                </a:solidFill>
                <a:latin typeface="Times New Roman" pitchFamily="18" charset="0"/>
              </a:defRPr>
            </a:lvl6pPr>
            <a:lvl7pPr marL="3040858" indent="-233912" eaLnBrk="0" fontAlgn="base" hangingPunct="0">
              <a:spcBef>
                <a:spcPct val="0"/>
              </a:spcBef>
              <a:spcAft>
                <a:spcPct val="0"/>
              </a:spcAft>
              <a:defRPr sz="3700">
                <a:solidFill>
                  <a:schemeClr val="tx1"/>
                </a:solidFill>
                <a:latin typeface="Times New Roman" pitchFamily="18" charset="0"/>
              </a:defRPr>
            </a:lvl7pPr>
            <a:lvl8pPr marL="3508682" indent="-233912" eaLnBrk="0" fontAlgn="base" hangingPunct="0">
              <a:spcBef>
                <a:spcPct val="0"/>
              </a:spcBef>
              <a:spcAft>
                <a:spcPct val="0"/>
              </a:spcAft>
              <a:defRPr sz="3700">
                <a:solidFill>
                  <a:schemeClr val="tx1"/>
                </a:solidFill>
                <a:latin typeface="Times New Roman" pitchFamily="18" charset="0"/>
              </a:defRPr>
            </a:lvl8pPr>
            <a:lvl9pPr marL="3976506" indent="-233912" eaLnBrk="0" fontAlgn="base" hangingPunct="0">
              <a:spcBef>
                <a:spcPct val="0"/>
              </a:spcBef>
              <a:spcAft>
                <a:spcPct val="0"/>
              </a:spcAft>
              <a:defRPr sz="3700">
                <a:solidFill>
                  <a:schemeClr val="tx1"/>
                </a:solidFill>
                <a:latin typeface="Times New Roman" pitchFamily="18" charset="0"/>
              </a:defRPr>
            </a:lvl9pPr>
          </a:lstStyle>
          <a:p>
            <a:pPr eaLnBrk="1" hangingPunct="1"/>
            <a:fld id="{E9AA245B-F9EE-4ADD-881F-BFA7A4516F4E}" type="slidenum">
              <a:rPr lang="en-US" sz="1200">
                <a:solidFill>
                  <a:prstClr val="black"/>
                </a:solidFill>
              </a:rPr>
              <a:pPr eaLnBrk="1" hangingPunct="1"/>
              <a:t>24</a:t>
            </a:fld>
            <a:endParaRPr lang="en-US" sz="1200">
              <a:solidFill>
                <a:prstClr val="black"/>
              </a:solidFill>
            </a:endParaRPr>
          </a:p>
        </p:txBody>
      </p:sp>
    </p:spTree>
    <p:extLst>
      <p:ext uri="{BB962C8B-B14F-4D97-AF65-F5344CB8AC3E}">
        <p14:creationId xmlns:p14="http://schemas.microsoft.com/office/powerpoint/2010/main" val="198659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3DB55202-E01E-4635-A217-16E3B5FB1DC1}" type="slidenum">
              <a:rPr lang="en-US" sz="1200"/>
              <a:pPr eaLnBrk="1" hangingPunct="1"/>
              <a:t>25</a:t>
            </a:fld>
            <a:endParaRPr lang="en-US" sz="1200"/>
          </a:p>
        </p:txBody>
      </p:sp>
      <p:sp>
        <p:nvSpPr>
          <p:cNvPr id="744451" name="Rectangle 2"/>
          <p:cNvSpPr>
            <a:spLocks noGrp="1" noRot="1" noChangeAspect="1" noChangeArrowheads="1" noTextEdit="1"/>
          </p:cNvSpPr>
          <p:nvPr>
            <p:ph type="sldImg"/>
          </p:nvPr>
        </p:nvSpPr>
        <p:spPr>
          <a:xfrm>
            <a:off x="409575" y="696913"/>
            <a:ext cx="6207125" cy="3492500"/>
          </a:xfrm>
          <a:solidFill>
            <a:srgbClr val="FFFFFF"/>
          </a:solidFill>
          <a:ln/>
        </p:spPr>
      </p:sp>
      <p:sp>
        <p:nvSpPr>
          <p:cNvPr id="744452" name="Text Box 3"/>
          <p:cNvSpPr>
            <a:spLocks noGrp="1" noChangeArrowheads="1"/>
          </p:cNvSpPr>
          <p:nvPr>
            <p:ph type="body" idx="1"/>
          </p:nvPr>
        </p:nvSpPr>
        <p:spPr>
          <a:xfrm>
            <a:off x="936207" y="4421361"/>
            <a:ext cx="5153863" cy="19277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6740" rIns="89884" bIns="46740">
            <a:spAutoFit/>
          </a:bodyPr>
          <a:lstStyle/>
          <a:p>
            <a:pPr defTabSz="443179" eaLnBrk="1" hangingPunct="1">
              <a:lnSpc>
                <a:spcPct val="95000"/>
              </a:lnSpc>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The defendant must have committed the instant offense of a firearms violation subsequent to sustaining the prior conviction(s) in order for the increased base offense levels to apply.  The increased base offense levels range from 26 to 20.  Some require two felony convictions of crimes of violence or controlled substance offenses; others require only one such conviction in addition to a specified type of firearm involved in the instant offense or a prohibited person status. (</a:t>
            </a:r>
            <a:r>
              <a:rPr lang="en-GB" u="sng" smtClean="0"/>
              <a:t>See</a:t>
            </a:r>
            <a:r>
              <a:rPr lang="en-GB" smtClean="0"/>
              <a:t> </a:t>
            </a:r>
            <a:r>
              <a:rPr lang="en-GB" smtClean="0">
                <a:cs typeface="Times New Roman" pitchFamily="18" charset="0"/>
              </a:rPr>
              <a:t>§2K2.1(a)(1) – (a)(5).)</a:t>
            </a:r>
          </a:p>
          <a:p>
            <a:pPr defTabSz="443179" eaLnBrk="1" hangingPunct="1">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Similarly, the defendant must have attained his/her status as a prohibited person at the time the instant offense of felon in possession (or other firearms violations) was committed in order to receive a base offense level of 18 or 14.</a:t>
            </a:r>
          </a:p>
        </p:txBody>
      </p:sp>
    </p:spTree>
    <p:extLst>
      <p:ext uri="{BB962C8B-B14F-4D97-AF65-F5344CB8AC3E}">
        <p14:creationId xmlns:p14="http://schemas.microsoft.com/office/powerpoint/2010/main" val="2740594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3DB55202-E01E-4635-A217-16E3B5FB1DC1}" type="slidenum">
              <a:rPr lang="en-US" sz="1200"/>
              <a:pPr eaLnBrk="1" hangingPunct="1"/>
              <a:t>26</a:t>
            </a:fld>
            <a:endParaRPr lang="en-US" sz="1200"/>
          </a:p>
        </p:txBody>
      </p:sp>
      <p:sp>
        <p:nvSpPr>
          <p:cNvPr id="744451" name="Rectangle 2"/>
          <p:cNvSpPr>
            <a:spLocks noGrp="1" noRot="1" noChangeAspect="1" noChangeArrowheads="1" noTextEdit="1"/>
          </p:cNvSpPr>
          <p:nvPr>
            <p:ph type="sldImg"/>
          </p:nvPr>
        </p:nvSpPr>
        <p:spPr>
          <a:xfrm>
            <a:off x="409575" y="696913"/>
            <a:ext cx="6207125" cy="3492500"/>
          </a:xfrm>
          <a:solidFill>
            <a:srgbClr val="FFFFFF"/>
          </a:solidFill>
          <a:ln/>
        </p:spPr>
      </p:sp>
      <p:sp>
        <p:nvSpPr>
          <p:cNvPr id="744452" name="Text Box 3"/>
          <p:cNvSpPr>
            <a:spLocks noGrp="1" noChangeArrowheads="1"/>
          </p:cNvSpPr>
          <p:nvPr>
            <p:ph type="body" idx="1"/>
          </p:nvPr>
        </p:nvSpPr>
        <p:spPr>
          <a:xfrm>
            <a:off x="936207" y="4421361"/>
            <a:ext cx="5153863" cy="19277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6740" rIns="89884" bIns="46740">
            <a:spAutoFit/>
          </a:bodyPr>
          <a:lstStyle/>
          <a:p>
            <a:pPr defTabSz="443179" eaLnBrk="1" hangingPunct="1">
              <a:lnSpc>
                <a:spcPct val="95000"/>
              </a:lnSpc>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The defendant must have committed the instant offense of a firearms violation subsequent to sustaining the prior conviction(s) in order for the increased base offense levels to apply.  The increased base offense levels range from 26 to 20.  Some require two felony convictions of crimes of violence or controlled substance offenses; others require only one such conviction in addition to a specified type of firearm involved in the instant offense or a prohibited person status. (</a:t>
            </a:r>
            <a:r>
              <a:rPr lang="en-GB" u="sng" smtClean="0"/>
              <a:t>See</a:t>
            </a:r>
            <a:r>
              <a:rPr lang="en-GB" smtClean="0"/>
              <a:t> </a:t>
            </a:r>
            <a:r>
              <a:rPr lang="en-GB" smtClean="0">
                <a:cs typeface="Times New Roman" pitchFamily="18" charset="0"/>
              </a:rPr>
              <a:t>§2K2.1(a)(1) – (a)(5).)</a:t>
            </a:r>
          </a:p>
          <a:p>
            <a:pPr defTabSz="443179" eaLnBrk="1" hangingPunct="1">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Similarly, the defendant must have attained his/her status as a prohibited person at the time the instant offense of felon in possession (or other firearms violations) was committed in order to receive a base offense level of 18 or 14.</a:t>
            </a:r>
          </a:p>
        </p:txBody>
      </p:sp>
    </p:spTree>
    <p:extLst>
      <p:ext uri="{BB962C8B-B14F-4D97-AF65-F5344CB8AC3E}">
        <p14:creationId xmlns:p14="http://schemas.microsoft.com/office/powerpoint/2010/main" val="2964749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79F57D0D-1F94-4C17-9BAA-275A887CD9A5}" type="slidenum">
              <a:rPr lang="en-US" sz="1200"/>
              <a:pPr eaLnBrk="1" hangingPunct="1"/>
              <a:t>27</a:t>
            </a:fld>
            <a:endParaRPr lang="en-US" sz="1200"/>
          </a:p>
        </p:txBody>
      </p:sp>
      <p:sp>
        <p:nvSpPr>
          <p:cNvPr id="745475" name="Rectangle 2"/>
          <p:cNvSpPr>
            <a:spLocks noGrp="1" noRot="1" noChangeAspect="1" noChangeArrowheads="1" noTextEdit="1"/>
          </p:cNvSpPr>
          <p:nvPr>
            <p:ph type="sldImg"/>
          </p:nvPr>
        </p:nvSpPr>
        <p:spPr>
          <a:xfrm>
            <a:off x="438150" y="690563"/>
            <a:ext cx="6156325" cy="3463925"/>
          </a:xfrm>
          <a:solidFill>
            <a:srgbClr val="FFFFFF"/>
          </a:solidFill>
          <a:ln/>
        </p:spPr>
      </p:sp>
      <p:sp>
        <p:nvSpPr>
          <p:cNvPr id="74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extLst>
      <p:ext uri="{BB962C8B-B14F-4D97-AF65-F5344CB8AC3E}">
        <p14:creationId xmlns:p14="http://schemas.microsoft.com/office/powerpoint/2010/main" val="2165356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28</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29</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30</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6FFB1511-5D04-456B-BEDD-DEEA663182A0}" type="slidenum">
              <a:rPr lang="en-US" sz="1200"/>
              <a:pPr eaLnBrk="1" hangingPunct="1"/>
              <a:t>13</a:t>
            </a:fld>
            <a:endParaRPr lang="en-US" sz="1200"/>
          </a:p>
        </p:txBody>
      </p:sp>
      <p:sp>
        <p:nvSpPr>
          <p:cNvPr id="733187" name="Rectangle 2"/>
          <p:cNvSpPr>
            <a:spLocks noGrp="1" noRot="1" noChangeAspect="1" noChangeArrowheads="1" noTextEdit="1"/>
          </p:cNvSpPr>
          <p:nvPr>
            <p:ph type="sldImg"/>
          </p:nvPr>
        </p:nvSpPr>
        <p:spPr>
          <a:xfrm>
            <a:off x="409575" y="696913"/>
            <a:ext cx="6207125" cy="3492500"/>
          </a:xfrm>
          <a:solidFill>
            <a:srgbClr val="FFFFFF"/>
          </a:solidFill>
          <a:ln/>
        </p:spPr>
      </p:sp>
      <p:sp>
        <p:nvSpPr>
          <p:cNvPr id="733188" name="Text Box 3"/>
          <p:cNvSpPr>
            <a:spLocks noGrp="1" noChangeArrowheads="1"/>
          </p:cNvSpPr>
          <p:nvPr>
            <p:ph type="body" idx="1"/>
          </p:nvPr>
        </p:nvSpPr>
        <p:spPr>
          <a:xfrm>
            <a:off x="936207" y="4423003"/>
            <a:ext cx="5153863" cy="19277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6740" rIns="89884" bIns="46740">
            <a:spAutoFit/>
          </a:bodyPr>
          <a:lstStyle/>
          <a:p>
            <a:pPr defTabSz="443179" eaLnBrk="1" hangingPunct="1">
              <a:lnSpc>
                <a:spcPct val="95000"/>
              </a:lnSpc>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The defendant must have committed the instant offense of a firearms violation subsequent to sustaining the prior conviction(s) in order for the increased base offense levels to apply.  The increased base offense levels range from 26 to 20.  Some require two felony convictions of crimes of violence or controlled substance offenses; others require only one such conviction in addition to a specified type of firearm involved in the instant offense or a prohibited person status. (</a:t>
            </a:r>
            <a:r>
              <a:rPr lang="en-GB" u="sng" smtClean="0"/>
              <a:t>See</a:t>
            </a:r>
            <a:r>
              <a:rPr lang="en-GB" smtClean="0"/>
              <a:t> </a:t>
            </a:r>
            <a:r>
              <a:rPr lang="en-GB" smtClean="0">
                <a:cs typeface="Times New Roman" pitchFamily="18" charset="0"/>
              </a:rPr>
              <a:t>§2K2.1(a)(1) – (a)(5).)</a:t>
            </a:r>
          </a:p>
          <a:p>
            <a:pPr defTabSz="443179" eaLnBrk="1" hangingPunct="1">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Similarly, the defendant must have attained his/her status as a prohibited person at the time the instant offense of felon in possession (or other firearms violations) was committed in order to receive a base offense level of 18 or 14.</a:t>
            </a:r>
          </a:p>
        </p:txBody>
      </p:sp>
    </p:spTree>
    <p:extLst>
      <p:ext uri="{BB962C8B-B14F-4D97-AF65-F5344CB8AC3E}">
        <p14:creationId xmlns:p14="http://schemas.microsoft.com/office/powerpoint/2010/main" val="1903953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6354" name="Rectangle 7"/>
          <p:cNvSpPr>
            <a:spLocks noGrp="1" noChangeArrowheads="1"/>
          </p:cNvSpPr>
          <p:nvPr>
            <p:ph type="sldNum" sz="quarter" idx="5"/>
          </p:nvPr>
        </p:nvSpPr>
        <p:spPr>
          <a:noFill/>
        </p:spPr>
        <p:txBody>
          <a:bodyPr/>
          <a:lstStyle/>
          <a:p>
            <a:pPr defTabSz="959075"/>
            <a:fld id="{09936D1E-766B-4759-A262-C4420391B4C7}" type="slidenum">
              <a:rPr lang="en-US" smtClean="0">
                <a:solidFill>
                  <a:prstClr val="black"/>
                </a:solidFill>
              </a:rPr>
              <a:pPr defTabSz="959075"/>
              <a:t>31</a:t>
            </a:fld>
            <a:endParaRPr lang="en-US" smtClean="0">
              <a:solidFill>
                <a:prstClr val="black"/>
              </a:solidFill>
            </a:endParaRPr>
          </a:p>
        </p:txBody>
      </p:sp>
      <p:sp>
        <p:nvSpPr>
          <p:cNvPr id="356355" name="Rectangle 2"/>
          <p:cNvSpPr>
            <a:spLocks noGrp="1" noRot="1" noChangeAspect="1" noChangeArrowheads="1" noTextEdit="1"/>
          </p:cNvSpPr>
          <p:nvPr>
            <p:ph type="sldImg"/>
          </p:nvPr>
        </p:nvSpPr>
        <p:spPr>
          <a:xfrm>
            <a:off x="503238" y="712788"/>
            <a:ext cx="6348412" cy="3571875"/>
          </a:xfrm>
          <a:solidFill>
            <a:srgbClr val="FFFFFF"/>
          </a:solidFill>
          <a:ln/>
        </p:spPr>
      </p:sp>
      <p:sp>
        <p:nvSpPr>
          <p:cNvPr id="356356" name="Rectangle 3"/>
          <p:cNvSpPr>
            <a:spLocks noGrp="1" noChangeArrowheads="1"/>
          </p:cNvSpPr>
          <p:nvPr>
            <p:ph type="body" idx="1"/>
          </p:nvPr>
        </p:nvSpPr>
        <p:spPr>
          <a:noFill/>
          <a:ln/>
        </p:spPr>
        <p:txBody>
          <a:bodyPr wrap="none" anchor="ctr"/>
          <a:lstStyle/>
          <a:p>
            <a:pPr eaLnBrk="1" hangingPunct="1"/>
            <a:endParaRPr lang="en-US" smtClean="0"/>
          </a:p>
        </p:txBody>
      </p:sp>
    </p:spTree>
    <p:extLst>
      <p:ext uri="{BB962C8B-B14F-4D97-AF65-F5344CB8AC3E}">
        <p14:creationId xmlns:p14="http://schemas.microsoft.com/office/powerpoint/2010/main" val="3425482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32</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33</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34</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35</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36</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37</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84" indent="-284674">
              <a:spcBef>
                <a:spcPct val="30000"/>
              </a:spcBef>
              <a:defRPr sz="1200">
                <a:solidFill>
                  <a:schemeClr val="tx1"/>
                </a:solidFill>
                <a:latin typeface="Times New Roman" panose="02020603050405020304" pitchFamily="18" charset="0"/>
              </a:defRPr>
            </a:lvl2pPr>
            <a:lvl3pPr marL="1145053" indent="-227420">
              <a:spcBef>
                <a:spcPct val="30000"/>
              </a:spcBef>
              <a:defRPr sz="1200">
                <a:solidFill>
                  <a:schemeClr val="tx1"/>
                </a:solidFill>
                <a:latin typeface="Times New Roman" panose="02020603050405020304" pitchFamily="18" charset="0"/>
              </a:defRPr>
            </a:lvl3pPr>
            <a:lvl4pPr marL="1604664" indent="-227420">
              <a:spcBef>
                <a:spcPct val="30000"/>
              </a:spcBef>
              <a:defRPr sz="1200">
                <a:solidFill>
                  <a:schemeClr val="tx1"/>
                </a:solidFill>
                <a:latin typeface="Times New Roman" panose="02020603050405020304" pitchFamily="18" charset="0"/>
              </a:defRPr>
            </a:lvl4pPr>
            <a:lvl5pPr marL="2062686" indent="-227420">
              <a:spcBef>
                <a:spcPct val="30000"/>
              </a:spcBef>
              <a:defRPr sz="1200">
                <a:solidFill>
                  <a:schemeClr val="tx1"/>
                </a:solidFill>
                <a:latin typeface="Times New Roman" panose="02020603050405020304" pitchFamily="18" charset="0"/>
              </a:defRPr>
            </a:lvl5pPr>
            <a:lvl6pPr marL="2520707" indent="-227420" eaLnBrk="0" fontAlgn="base" hangingPunct="0">
              <a:spcBef>
                <a:spcPct val="30000"/>
              </a:spcBef>
              <a:spcAft>
                <a:spcPct val="0"/>
              </a:spcAft>
              <a:defRPr sz="1200">
                <a:solidFill>
                  <a:schemeClr val="tx1"/>
                </a:solidFill>
                <a:latin typeface="Times New Roman" panose="02020603050405020304" pitchFamily="18" charset="0"/>
              </a:defRPr>
            </a:lvl6pPr>
            <a:lvl7pPr marL="2978728" indent="-227420" eaLnBrk="0" fontAlgn="base" hangingPunct="0">
              <a:spcBef>
                <a:spcPct val="30000"/>
              </a:spcBef>
              <a:spcAft>
                <a:spcPct val="0"/>
              </a:spcAft>
              <a:defRPr sz="1200">
                <a:solidFill>
                  <a:schemeClr val="tx1"/>
                </a:solidFill>
                <a:latin typeface="Times New Roman" panose="02020603050405020304" pitchFamily="18" charset="0"/>
              </a:defRPr>
            </a:lvl7pPr>
            <a:lvl8pPr marL="3436750" indent="-227420" eaLnBrk="0" fontAlgn="base" hangingPunct="0">
              <a:spcBef>
                <a:spcPct val="30000"/>
              </a:spcBef>
              <a:spcAft>
                <a:spcPct val="0"/>
              </a:spcAft>
              <a:defRPr sz="1200">
                <a:solidFill>
                  <a:schemeClr val="tx1"/>
                </a:solidFill>
                <a:latin typeface="Times New Roman" panose="02020603050405020304" pitchFamily="18" charset="0"/>
              </a:defRPr>
            </a:lvl8pPr>
            <a:lvl9pPr marL="3894771" indent="-2274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1ADAA1-805C-49CA-8C38-E4715F9119D7}" type="slidenum">
              <a:rPr lang="en-US" altLang="en-US" smtClean="0"/>
              <a:pPr>
                <a:spcBef>
                  <a:spcPct val="0"/>
                </a:spcBef>
              </a:pPr>
              <a:t>38</a:t>
            </a:fld>
            <a:endParaRPr lang="en-US" altLang="en-US" smtClean="0"/>
          </a:p>
        </p:txBody>
      </p:sp>
      <p:sp>
        <p:nvSpPr>
          <p:cNvPr id="25603" name="Rectangle 7"/>
          <p:cNvSpPr txBox="1">
            <a:spLocks noGrp="1" noChangeArrowheads="1"/>
          </p:cNvSpPr>
          <p:nvPr/>
        </p:nvSpPr>
        <p:spPr bwMode="auto">
          <a:xfrm>
            <a:off x="3974556" y="8847935"/>
            <a:ext cx="3058084" cy="46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1" tIns="46185" rIns="92371" bIns="46185"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487EEE05-0979-4235-ACDE-C5AB55652BAD}" type="slidenum">
              <a:rPr lang="en-US" altLang="en-US"/>
              <a:pPr algn="r" eaLnBrk="1" hangingPunct="1">
                <a:spcBef>
                  <a:spcPct val="0"/>
                </a:spcBef>
              </a:pPr>
              <a:t>38</a:t>
            </a:fld>
            <a:endParaRPr lang="en-US" altLang="en-US"/>
          </a:p>
        </p:txBody>
      </p:sp>
      <p:sp>
        <p:nvSpPr>
          <p:cNvPr id="25604" name="Rectangle 7"/>
          <p:cNvSpPr txBox="1">
            <a:spLocks noGrp="1" noChangeArrowheads="1"/>
          </p:cNvSpPr>
          <p:nvPr/>
        </p:nvSpPr>
        <p:spPr bwMode="auto">
          <a:xfrm>
            <a:off x="3974556" y="8847935"/>
            <a:ext cx="3058084" cy="46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1" tIns="46185" rIns="92371" bIns="46185"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D96AC734-6505-4043-8225-1BF644F45930}" type="slidenum">
              <a:rPr lang="en-US" altLang="en-US"/>
              <a:pPr algn="r" eaLnBrk="1" hangingPunct="1">
                <a:spcBef>
                  <a:spcPct val="0"/>
                </a:spcBef>
              </a:pPr>
              <a:t>38</a:t>
            </a:fld>
            <a:endParaRPr lang="en-US" altLang="en-US"/>
          </a:p>
        </p:txBody>
      </p:sp>
      <p:sp>
        <p:nvSpPr>
          <p:cNvPr id="25605" name="Slide Image Placeholder 1"/>
          <p:cNvSpPr>
            <a:spLocks noGrp="1" noRot="1" noChangeAspect="1" noTextEdit="1"/>
          </p:cNvSpPr>
          <p:nvPr>
            <p:ph type="sldImg"/>
          </p:nvPr>
        </p:nvSpPr>
        <p:spPr>
          <a:xfrm>
            <a:off x="441325" y="692150"/>
            <a:ext cx="6149975" cy="3460750"/>
          </a:xfrm>
          <a:ln/>
        </p:spPr>
      </p:sp>
      <p:sp>
        <p:nvSpPr>
          <p:cNvPr id="256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25607" name="Slide Number Placeholder 3"/>
          <p:cNvSpPr txBox="1">
            <a:spLocks noGrp="1"/>
          </p:cNvSpPr>
          <p:nvPr/>
        </p:nvSpPr>
        <p:spPr bwMode="auto">
          <a:xfrm>
            <a:off x="3974556" y="8847935"/>
            <a:ext cx="3058084" cy="46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1" tIns="46185" rIns="92371" bIns="46185"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D9CC0CC-5617-49CE-9BC8-39FE749A1180}" type="slidenum">
              <a:rPr lang="en-US" altLang="en-US"/>
              <a:pPr algn="r" eaLnBrk="1" hangingPunct="1">
                <a:spcBef>
                  <a:spcPct val="0"/>
                </a:spcBef>
              </a:pPr>
              <a:t>38</a:t>
            </a:fld>
            <a:endParaRPr lang="en-US" altLang="en-US"/>
          </a:p>
        </p:txBody>
      </p:sp>
    </p:spTree>
    <p:extLst>
      <p:ext uri="{BB962C8B-B14F-4D97-AF65-F5344CB8AC3E}">
        <p14:creationId xmlns:p14="http://schemas.microsoft.com/office/powerpoint/2010/main" val="362330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3BEC6AD3-14E3-4B20-9011-DB2EC5921CBC}" type="slidenum">
              <a:rPr lang="en-US" sz="1200"/>
              <a:pPr eaLnBrk="1" hangingPunct="1"/>
              <a:t>14</a:t>
            </a:fld>
            <a:endParaRPr lang="en-US" sz="1200"/>
          </a:p>
        </p:txBody>
      </p:sp>
      <p:sp>
        <p:nvSpPr>
          <p:cNvPr id="734211" name="Rectangle 2"/>
          <p:cNvSpPr>
            <a:spLocks noGrp="1" noRot="1" noChangeAspect="1" noChangeArrowheads="1" noTextEdit="1"/>
          </p:cNvSpPr>
          <p:nvPr>
            <p:ph type="sldImg"/>
          </p:nvPr>
        </p:nvSpPr>
        <p:spPr>
          <a:xfrm>
            <a:off x="409575" y="696913"/>
            <a:ext cx="6207125" cy="3492500"/>
          </a:xfrm>
          <a:solidFill>
            <a:srgbClr val="FFFFFF"/>
          </a:solidFill>
          <a:ln/>
        </p:spPr>
      </p:sp>
      <p:sp>
        <p:nvSpPr>
          <p:cNvPr id="734212" name="Text Box 3"/>
          <p:cNvSpPr>
            <a:spLocks noGrp="1" noChangeArrowheads="1"/>
          </p:cNvSpPr>
          <p:nvPr>
            <p:ph type="body" idx="1"/>
          </p:nvPr>
        </p:nvSpPr>
        <p:spPr>
          <a:xfrm>
            <a:off x="936207" y="4423003"/>
            <a:ext cx="5153863" cy="19277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6740" rIns="89884" bIns="46740">
            <a:spAutoFit/>
          </a:bodyPr>
          <a:lstStyle/>
          <a:p>
            <a:pPr defTabSz="443179" eaLnBrk="1" hangingPunct="1">
              <a:lnSpc>
                <a:spcPct val="95000"/>
              </a:lnSpc>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The defendant must have committed the instant offense of a firearms violation subsequent to sustaining the prior conviction(s) in order for the increased base offense levels to apply.  The increased base offense levels range from 26 to 20.  Some require two felony convictions of crimes of violence or controlled substance offenses; others require only one such conviction in addition to a specified type of firearm involved in the instant offense or a prohibited person status. (</a:t>
            </a:r>
            <a:r>
              <a:rPr lang="en-GB" u="sng" smtClean="0"/>
              <a:t>See</a:t>
            </a:r>
            <a:r>
              <a:rPr lang="en-GB" smtClean="0"/>
              <a:t> </a:t>
            </a:r>
            <a:r>
              <a:rPr lang="en-GB" smtClean="0">
                <a:cs typeface="Times New Roman" pitchFamily="18" charset="0"/>
              </a:rPr>
              <a:t>§2K2.1(a)(1) – (a)(5).)</a:t>
            </a:r>
          </a:p>
          <a:p>
            <a:pPr defTabSz="443179" eaLnBrk="1" hangingPunct="1">
              <a:spcBef>
                <a:spcPts val="440"/>
              </a:spcBef>
              <a:buFontTx/>
              <a:buChar char="•"/>
              <a:tabLst>
                <a:tab pos="0" algn="l"/>
                <a:tab pos="443179" algn="l"/>
                <a:tab pos="886357" algn="l"/>
                <a:tab pos="1331130" algn="l"/>
                <a:tab pos="1774309" algn="l"/>
                <a:tab pos="2217487" algn="l"/>
                <a:tab pos="2662260" algn="l"/>
                <a:tab pos="3105438" algn="l"/>
                <a:tab pos="3550212" algn="l"/>
                <a:tab pos="3993390" algn="l"/>
                <a:tab pos="4436569" algn="l"/>
                <a:tab pos="4881341" algn="l"/>
                <a:tab pos="5324519" algn="l"/>
                <a:tab pos="5767698" algn="l"/>
                <a:tab pos="6212471" algn="l"/>
                <a:tab pos="6655650" algn="l"/>
                <a:tab pos="7100422" algn="l"/>
                <a:tab pos="7543601" algn="l"/>
                <a:tab pos="7986779" algn="l"/>
                <a:tab pos="8431552" algn="l"/>
                <a:tab pos="8874731" algn="l"/>
              </a:tabLst>
            </a:pPr>
            <a:r>
              <a:rPr lang="en-GB" smtClean="0"/>
              <a:t>Similarly, the defendant must have attained his/her status as a prohibited person at the time the instant offense of felon in possession (or other firearms violations) was committed in order to receive a base offense level of 18 or 14.</a:t>
            </a:r>
          </a:p>
        </p:txBody>
      </p:sp>
    </p:spTree>
    <p:extLst>
      <p:ext uri="{BB962C8B-B14F-4D97-AF65-F5344CB8AC3E}">
        <p14:creationId xmlns:p14="http://schemas.microsoft.com/office/powerpoint/2010/main" val="149256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15</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16</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E89372A4-635D-4326-A2A5-053D22461FA3}" type="slidenum">
              <a:rPr lang="en-US" sz="1200"/>
              <a:pPr eaLnBrk="1" hangingPunct="1"/>
              <a:t>17</a:t>
            </a:fld>
            <a:endParaRPr lang="en-US" sz="1200"/>
          </a:p>
        </p:txBody>
      </p:sp>
      <p:sp>
        <p:nvSpPr>
          <p:cNvPr id="735235" name="Rectangle 2"/>
          <p:cNvSpPr>
            <a:spLocks noGrp="1" noRot="1" noChangeAspect="1" noChangeArrowheads="1" noTextEdit="1"/>
          </p:cNvSpPr>
          <p:nvPr>
            <p:ph type="sldImg"/>
          </p:nvPr>
        </p:nvSpPr>
        <p:spPr>
          <a:xfrm>
            <a:off x="438150" y="690563"/>
            <a:ext cx="6156325" cy="3463925"/>
          </a:xfrm>
          <a:solidFill>
            <a:srgbClr val="FFFFFF"/>
          </a:solidFill>
          <a:ln/>
        </p:spPr>
      </p:sp>
      <p:sp>
        <p:nvSpPr>
          <p:cNvPr id="73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extLst>
      <p:ext uri="{BB962C8B-B14F-4D97-AF65-F5344CB8AC3E}">
        <p14:creationId xmlns:p14="http://schemas.microsoft.com/office/powerpoint/2010/main" val="269978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6070" indent="-286950" eaLnBrk="0" hangingPunct="0">
              <a:defRPr sz="3600">
                <a:solidFill>
                  <a:schemeClr val="tx1"/>
                </a:solidFill>
                <a:latin typeface="Times New Roman" pitchFamily="18" charset="0"/>
              </a:defRPr>
            </a:lvl2pPr>
            <a:lvl3pPr marL="1147801" indent="-229560" eaLnBrk="0" hangingPunct="0">
              <a:defRPr sz="3600">
                <a:solidFill>
                  <a:schemeClr val="tx1"/>
                </a:solidFill>
                <a:latin typeface="Times New Roman" pitchFamily="18" charset="0"/>
              </a:defRPr>
            </a:lvl3pPr>
            <a:lvl4pPr marL="1606921" indent="-229560" eaLnBrk="0" hangingPunct="0">
              <a:defRPr sz="3600">
                <a:solidFill>
                  <a:schemeClr val="tx1"/>
                </a:solidFill>
                <a:latin typeface="Times New Roman" pitchFamily="18" charset="0"/>
              </a:defRPr>
            </a:lvl4pPr>
            <a:lvl5pPr marL="2066041" indent="-229560" eaLnBrk="0" hangingPunct="0">
              <a:defRPr sz="3600">
                <a:solidFill>
                  <a:schemeClr val="tx1"/>
                </a:solidFill>
                <a:latin typeface="Times New Roman" pitchFamily="18" charset="0"/>
              </a:defRPr>
            </a:lvl5pPr>
            <a:lvl6pPr marL="2525161" indent="-229560" eaLnBrk="0" fontAlgn="base" hangingPunct="0">
              <a:spcBef>
                <a:spcPct val="0"/>
              </a:spcBef>
              <a:spcAft>
                <a:spcPct val="0"/>
              </a:spcAft>
              <a:defRPr sz="3600">
                <a:solidFill>
                  <a:schemeClr val="tx1"/>
                </a:solidFill>
                <a:latin typeface="Times New Roman" pitchFamily="18" charset="0"/>
              </a:defRPr>
            </a:lvl6pPr>
            <a:lvl7pPr marL="2984282" indent="-229560" eaLnBrk="0" fontAlgn="base" hangingPunct="0">
              <a:spcBef>
                <a:spcPct val="0"/>
              </a:spcBef>
              <a:spcAft>
                <a:spcPct val="0"/>
              </a:spcAft>
              <a:defRPr sz="3600">
                <a:solidFill>
                  <a:schemeClr val="tx1"/>
                </a:solidFill>
                <a:latin typeface="Times New Roman" pitchFamily="18" charset="0"/>
              </a:defRPr>
            </a:lvl7pPr>
            <a:lvl8pPr marL="3443402" indent="-229560" eaLnBrk="0" fontAlgn="base" hangingPunct="0">
              <a:spcBef>
                <a:spcPct val="0"/>
              </a:spcBef>
              <a:spcAft>
                <a:spcPct val="0"/>
              </a:spcAft>
              <a:defRPr sz="3600">
                <a:solidFill>
                  <a:schemeClr val="tx1"/>
                </a:solidFill>
                <a:latin typeface="Times New Roman" pitchFamily="18" charset="0"/>
              </a:defRPr>
            </a:lvl8pPr>
            <a:lvl9pPr marL="3902522" indent="-229560"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18</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19173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5915" indent="-286890" eaLnBrk="0" hangingPunct="0">
              <a:defRPr sz="3600">
                <a:solidFill>
                  <a:schemeClr val="tx1"/>
                </a:solidFill>
                <a:latin typeface="Times New Roman" pitchFamily="18" charset="0"/>
              </a:defRPr>
            </a:lvl2pPr>
            <a:lvl3pPr marL="1147563" indent="-229512" eaLnBrk="0" hangingPunct="0">
              <a:defRPr sz="3600">
                <a:solidFill>
                  <a:schemeClr val="tx1"/>
                </a:solidFill>
                <a:latin typeface="Times New Roman" pitchFamily="18" charset="0"/>
              </a:defRPr>
            </a:lvl3pPr>
            <a:lvl4pPr marL="1606587" indent="-229512" eaLnBrk="0" hangingPunct="0">
              <a:defRPr sz="3600">
                <a:solidFill>
                  <a:schemeClr val="tx1"/>
                </a:solidFill>
                <a:latin typeface="Times New Roman" pitchFamily="18" charset="0"/>
              </a:defRPr>
            </a:lvl4pPr>
            <a:lvl5pPr marL="2065611" indent="-229512" eaLnBrk="0" hangingPunct="0">
              <a:defRPr sz="3600">
                <a:solidFill>
                  <a:schemeClr val="tx1"/>
                </a:solidFill>
                <a:latin typeface="Times New Roman" pitchFamily="18" charset="0"/>
              </a:defRPr>
            </a:lvl5pPr>
            <a:lvl6pPr marL="2524637" indent="-229512" eaLnBrk="0" fontAlgn="base" hangingPunct="0">
              <a:spcBef>
                <a:spcPct val="0"/>
              </a:spcBef>
              <a:spcAft>
                <a:spcPct val="0"/>
              </a:spcAft>
              <a:defRPr sz="3600">
                <a:solidFill>
                  <a:schemeClr val="tx1"/>
                </a:solidFill>
                <a:latin typeface="Times New Roman" pitchFamily="18" charset="0"/>
              </a:defRPr>
            </a:lvl6pPr>
            <a:lvl7pPr marL="2983663" indent="-229512" eaLnBrk="0" fontAlgn="base" hangingPunct="0">
              <a:spcBef>
                <a:spcPct val="0"/>
              </a:spcBef>
              <a:spcAft>
                <a:spcPct val="0"/>
              </a:spcAft>
              <a:defRPr sz="3600">
                <a:solidFill>
                  <a:schemeClr val="tx1"/>
                </a:solidFill>
                <a:latin typeface="Times New Roman" pitchFamily="18" charset="0"/>
              </a:defRPr>
            </a:lvl7pPr>
            <a:lvl8pPr marL="3442687" indent="-229512" eaLnBrk="0" fontAlgn="base" hangingPunct="0">
              <a:spcBef>
                <a:spcPct val="0"/>
              </a:spcBef>
              <a:spcAft>
                <a:spcPct val="0"/>
              </a:spcAft>
              <a:defRPr sz="3600">
                <a:solidFill>
                  <a:schemeClr val="tx1"/>
                </a:solidFill>
                <a:latin typeface="Times New Roman" pitchFamily="18" charset="0"/>
              </a:defRPr>
            </a:lvl8pPr>
            <a:lvl9pPr marL="3901712" indent="-229512" eaLnBrk="0" fontAlgn="base" hangingPunct="0">
              <a:spcBef>
                <a:spcPct val="0"/>
              </a:spcBef>
              <a:spcAft>
                <a:spcPct val="0"/>
              </a:spcAft>
              <a:defRPr sz="3600">
                <a:solidFill>
                  <a:schemeClr val="tx1"/>
                </a:solidFill>
                <a:latin typeface="Times New Roman" pitchFamily="18" charset="0"/>
              </a:defRPr>
            </a:lvl9pPr>
          </a:lstStyle>
          <a:p>
            <a:pPr eaLnBrk="1" hangingPunct="1"/>
            <a:fld id="{B84F3DB4-BD05-4D55-944B-F39E5F99B7B8}" type="slidenum">
              <a:rPr lang="en-US" sz="1200"/>
              <a:pPr eaLnBrk="1" hangingPunct="1"/>
              <a:t>19</a:t>
            </a:fld>
            <a:endParaRPr lang="en-US" sz="1200"/>
          </a:p>
        </p:txBody>
      </p:sp>
      <p:sp>
        <p:nvSpPr>
          <p:cNvPr id="728067" name="Rectangle 2"/>
          <p:cNvSpPr>
            <a:spLocks noGrp="1" noRot="1" noChangeAspect="1" noChangeArrowheads="1" noTextEdit="1"/>
          </p:cNvSpPr>
          <p:nvPr>
            <p:ph type="sldImg"/>
          </p:nvPr>
        </p:nvSpPr>
        <p:spPr>
          <a:xfrm>
            <a:off x="409575" y="696913"/>
            <a:ext cx="6207125" cy="3492500"/>
          </a:xfrm>
          <a:ln/>
        </p:spPr>
      </p:sp>
      <p:sp>
        <p:nvSpPr>
          <p:cNvPr id="728068" name="Rectangle 3"/>
          <p:cNvSpPr>
            <a:spLocks noGrp="1" noChangeArrowheads="1"/>
          </p:cNvSpPr>
          <p:nvPr>
            <p:ph type="body" idx="1"/>
          </p:nvPr>
        </p:nvSpPr>
        <p:spPr>
          <a:xfrm>
            <a:off x="936207" y="4424645"/>
            <a:ext cx="5153863" cy="41898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Application note 4 addresses the situations where the Commission does not wish a “double counting” application to occur.</a:t>
            </a:r>
          </a:p>
        </p:txBody>
      </p:sp>
    </p:spTree>
    <p:extLst>
      <p:ext uri="{BB962C8B-B14F-4D97-AF65-F5344CB8AC3E}">
        <p14:creationId xmlns:p14="http://schemas.microsoft.com/office/powerpoint/2010/main" val="2746359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eaLnBrk="0" hangingPunct="0">
              <a:defRPr sz="3600">
                <a:solidFill>
                  <a:schemeClr val="tx1"/>
                </a:solidFill>
                <a:latin typeface="Times New Roman" pitchFamily="18" charset="0"/>
              </a:defRPr>
            </a:lvl1pPr>
            <a:lvl2pPr marL="746070" indent="-286950" defTabSz="913458" eaLnBrk="0" hangingPunct="0">
              <a:defRPr sz="3600">
                <a:solidFill>
                  <a:schemeClr val="tx1"/>
                </a:solidFill>
                <a:latin typeface="Times New Roman" pitchFamily="18" charset="0"/>
              </a:defRPr>
            </a:lvl2pPr>
            <a:lvl3pPr marL="1147801" indent="-229560" defTabSz="913458" eaLnBrk="0" hangingPunct="0">
              <a:defRPr sz="3600">
                <a:solidFill>
                  <a:schemeClr val="tx1"/>
                </a:solidFill>
                <a:latin typeface="Times New Roman" pitchFamily="18" charset="0"/>
              </a:defRPr>
            </a:lvl3pPr>
            <a:lvl4pPr marL="1606921" indent="-229560" defTabSz="913458" eaLnBrk="0" hangingPunct="0">
              <a:defRPr sz="3600">
                <a:solidFill>
                  <a:schemeClr val="tx1"/>
                </a:solidFill>
                <a:latin typeface="Times New Roman" pitchFamily="18" charset="0"/>
              </a:defRPr>
            </a:lvl4pPr>
            <a:lvl5pPr marL="2066041" indent="-229560" defTabSz="913458" eaLnBrk="0" hangingPunct="0">
              <a:defRPr sz="3600">
                <a:solidFill>
                  <a:schemeClr val="tx1"/>
                </a:solidFill>
                <a:latin typeface="Times New Roman" pitchFamily="18" charset="0"/>
              </a:defRPr>
            </a:lvl5pPr>
            <a:lvl6pPr marL="2525161" indent="-229560" defTabSz="913458" eaLnBrk="0" fontAlgn="base" hangingPunct="0">
              <a:spcBef>
                <a:spcPct val="0"/>
              </a:spcBef>
              <a:spcAft>
                <a:spcPct val="0"/>
              </a:spcAft>
              <a:defRPr sz="3600">
                <a:solidFill>
                  <a:schemeClr val="tx1"/>
                </a:solidFill>
                <a:latin typeface="Times New Roman" pitchFamily="18" charset="0"/>
              </a:defRPr>
            </a:lvl6pPr>
            <a:lvl7pPr marL="2984282" indent="-229560" defTabSz="913458" eaLnBrk="0" fontAlgn="base" hangingPunct="0">
              <a:spcBef>
                <a:spcPct val="0"/>
              </a:spcBef>
              <a:spcAft>
                <a:spcPct val="0"/>
              </a:spcAft>
              <a:defRPr sz="3600">
                <a:solidFill>
                  <a:schemeClr val="tx1"/>
                </a:solidFill>
                <a:latin typeface="Times New Roman" pitchFamily="18" charset="0"/>
              </a:defRPr>
            </a:lvl7pPr>
            <a:lvl8pPr marL="3443402" indent="-229560" defTabSz="913458" eaLnBrk="0" fontAlgn="base" hangingPunct="0">
              <a:spcBef>
                <a:spcPct val="0"/>
              </a:spcBef>
              <a:spcAft>
                <a:spcPct val="0"/>
              </a:spcAft>
              <a:defRPr sz="3600">
                <a:solidFill>
                  <a:schemeClr val="tx1"/>
                </a:solidFill>
                <a:latin typeface="Times New Roman" pitchFamily="18" charset="0"/>
              </a:defRPr>
            </a:lvl8pPr>
            <a:lvl9pPr marL="3902522" indent="-229560" defTabSz="913458" eaLnBrk="0" fontAlgn="base" hangingPunct="0">
              <a:spcBef>
                <a:spcPct val="0"/>
              </a:spcBef>
              <a:spcAft>
                <a:spcPct val="0"/>
              </a:spcAft>
              <a:defRPr sz="3600">
                <a:solidFill>
                  <a:schemeClr val="tx1"/>
                </a:solidFill>
                <a:latin typeface="Times New Roman" pitchFamily="18" charset="0"/>
              </a:defRPr>
            </a:lvl9pPr>
          </a:lstStyle>
          <a:p>
            <a:pPr eaLnBrk="1" hangingPunct="1"/>
            <a:fld id="{5CAD688E-7D43-4B8C-8122-20AEBE9F1B54}" type="slidenum">
              <a:rPr lang="en-US" sz="1200"/>
              <a:pPr eaLnBrk="1" hangingPunct="1"/>
              <a:t>20</a:t>
            </a:fld>
            <a:endParaRPr lang="en-US" sz="1200"/>
          </a:p>
        </p:txBody>
      </p:sp>
      <p:sp>
        <p:nvSpPr>
          <p:cNvPr id="742403" name="Rectangle 2"/>
          <p:cNvSpPr>
            <a:spLocks noGrp="1" noRot="1" noChangeAspect="1" noChangeArrowheads="1" noTextEdit="1"/>
          </p:cNvSpPr>
          <p:nvPr>
            <p:ph type="sldImg"/>
          </p:nvPr>
        </p:nvSpPr>
        <p:spPr>
          <a:xfrm>
            <a:off x="438150" y="690563"/>
            <a:ext cx="6156325" cy="3463925"/>
          </a:xfrm>
          <a:solidFill>
            <a:srgbClr val="FFFFFF"/>
          </a:solidFill>
          <a:ln/>
        </p:spPr>
      </p:sp>
      <p:sp>
        <p:nvSpPr>
          <p:cNvPr id="74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extLst>
      <p:ext uri="{BB962C8B-B14F-4D97-AF65-F5344CB8AC3E}">
        <p14:creationId xmlns:p14="http://schemas.microsoft.com/office/powerpoint/2010/main" val="2605747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104" t="25499" r="418" b="10699"/>
          <a:stretch/>
        </p:blipFill>
        <p:spPr>
          <a:xfrm>
            <a:off x="0" y="1904950"/>
            <a:ext cx="12192000" cy="4959103"/>
          </a:xfrm>
          <a:prstGeom prst="rect">
            <a:avLst/>
          </a:prstGeom>
        </p:spPr>
      </p:pic>
      <p:sp>
        <p:nvSpPr>
          <p:cNvPr id="7" name="Title 1"/>
          <p:cNvSpPr txBox="1">
            <a:spLocks/>
          </p:cNvSpPr>
          <p:nvPr userDrawn="1"/>
        </p:nvSpPr>
        <p:spPr>
          <a:xfrm>
            <a:off x="0" y="1034717"/>
            <a:ext cx="12192000" cy="584324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chemeClr val="bg1"/>
              </a:solidFill>
              <a:latin typeface="Cambria" panose="02040503050406030204" pitchFamily="18" charset="0"/>
              <a:cs typeface="Gisha" panose="020B0502040204020203" pitchFamily="34" charset="-79"/>
            </a:endParaRPr>
          </a:p>
          <a:p>
            <a:endParaRPr lang="en-US" dirty="0">
              <a:solidFill>
                <a:schemeClr val="bg1"/>
              </a:solidFill>
              <a:latin typeface="Cambria" panose="02040503050406030204" pitchFamily="18" charset="0"/>
              <a:cs typeface="Gisha" panose="020B0502040204020203" pitchFamily="34" charset="-79"/>
            </a:endParaRPr>
          </a:p>
          <a:p>
            <a:pPr>
              <a:lnSpc>
                <a:spcPct val="150000"/>
              </a:lnSpc>
            </a:pPr>
            <a:endParaRPr lang="en-US" sz="1400" dirty="0">
              <a:solidFill>
                <a:srgbClr val="141758"/>
              </a:solidFill>
              <a:latin typeface="Cambria" panose="02040503050406030204" pitchFamily="18" charset="0"/>
              <a:cs typeface="Gisha" panose="020B0502040204020203" pitchFamily="34" charset="-79"/>
            </a:endParaRPr>
          </a:p>
        </p:txBody>
      </p:sp>
      <p:sp>
        <p:nvSpPr>
          <p:cNvPr id="8" name="Rectangle 7"/>
          <p:cNvSpPr/>
          <p:nvPr userDrawn="1"/>
        </p:nvSpPr>
        <p:spPr>
          <a:xfrm>
            <a:off x="0" y="19049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descr="icon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78680" y="717253"/>
            <a:ext cx="2834640" cy="2834640"/>
          </a:xfrm>
          <a:prstGeom prst="ellipse">
            <a:avLst/>
          </a:prstGeom>
          <a:noFill/>
        </p:spPr>
      </p:pic>
      <p:sp>
        <p:nvSpPr>
          <p:cNvPr id="3" name="Text Placeholder 2"/>
          <p:cNvSpPr>
            <a:spLocks noGrp="1"/>
          </p:cNvSpPr>
          <p:nvPr>
            <p:ph type="body" sz="quarter" idx="10" hasCustomPrompt="1"/>
          </p:nvPr>
        </p:nvSpPr>
        <p:spPr>
          <a:xfrm>
            <a:off x="0" y="4141693"/>
            <a:ext cx="12192000" cy="2716305"/>
          </a:xfrm>
          <a:prstGeom prst="rect">
            <a:avLst/>
          </a:prstGeom>
        </p:spPr>
        <p:txBody>
          <a:bodyPr/>
          <a:lstStyle>
            <a:lvl1pPr marL="0" indent="0" algn="ctr">
              <a:buNone/>
              <a:defRPr sz="5400">
                <a:solidFill>
                  <a:schemeClr val="accent5">
                    <a:lumMod val="50000"/>
                  </a:schemeClr>
                </a:solidFill>
                <a:latin typeface="Cambria" panose="02040503050406030204" pitchFamily="18" charset="0"/>
              </a:defRPr>
            </a:lvl1pPr>
            <a:lvl2pPr marL="457189" indent="0" algn="ctr">
              <a:buNone/>
              <a:defRPr>
                <a:solidFill>
                  <a:schemeClr val="accent5">
                    <a:lumMod val="50000"/>
                  </a:schemeClr>
                </a:solidFill>
              </a:defRPr>
            </a:lvl2pPr>
            <a:lvl3pPr marL="914377" indent="0" algn="ctr">
              <a:buNone/>
              <a:defRPr>
                <a:solidFill>
                  <a:schemeClr val="accent5">
                    <a:lumMod val="50000"/>
                  </a:schemeClr>
                </a:solidFill>
              </a:defRPr>
            </a:lvl3pPr>
            <a:lvl4pPr marL="1371566" indent="0" algn="ctr">
              <a:buNone/>
              <a:defRPr>
                <a:solidFill>
                  <a:schemeClr val="accent5">
                    <a:lumMod val="50000"/>
                  </a:schemeClr>
                </a:solidFill>
              </a:defRPr>
            </a:lvl4pPr>
            <a:lvl5pPr marL="1828755" indent="0" algn="ctr">
              <a:buNone/>
              <a:defRPr>
                <a:solidFill>
                  <a:schemeClr val="accent5">
                    <a:lumMod val="50000"/>
                  </a:schemeClr>
                </a:solidFill>
              </a:defRPr>
            </a:lvl5pPr>
          </a:lstStyle>
          <a:p>
            <a:pPr lvl="0"/>
            <a:r>
              <a:rPr lang="en-US" dirty="0" smtClean="0"/>
              <a:t>Event Title</a:t>
            </a:r>
          </a:p>
          <a:p>
            <a:pPr lvl="0"/>
            <a:endParaRPr lang="en-US" dirty="0" smtClean="0"/>
          </a:p>
        </p:txBody>
      </p:sp>
      <p:sp>
        <p:nvSpPr>
          <p:cNvPr id="5" name="Text Placeholder 4"/>
          <p:cNvSpPr>
            <a:spLocks noGrp="1"/>
          </p:cNvSpPr>
          <p:nvPr>
            <p:ph type="body" sz="quarter" idx="11" hasCustomPrompt="1"/>
          </p:nvPr>
        </p:nvSpPr>
        <p:spPr>
          <a:xfrm>
            <a:off x="0" y="4894729"/>
            <a:ext cx="12192000" cy="1963270"/>
          </a:xfrm>
          <a:prstGeom prst="rect">
            <a:avLst/>
          </a:prstGeom>
        </p:spPr>
        <p:txBody>
          <a:bodyPr/>
          <a:lstStyle>
            <a:lvl1pPr marL="0" indent="0" algn="ctr">
              <a:buFontTx/>
              <a:buNone/>
              <a:defRPr baseline="0">
                <a:solidFill>
                  <a:schemeClr val="accent5">
                    <a:lumMod val="50000"/>
                  </a:schemeClr>
                </a:solidFill>
                <a:latin typeface="Cambria" panose="02040503050406030204" pitchFamily="18" charset="0"/>
              </a:defRPr>
            </a:lvl1pPr>
            <a:lvl2pPr marL="457189" indent="0" algn="ctr">
              <a:buFontTx/>
              <a:buNone/>
              <a:defRPr>
                <a:solidFill>
                  <a:schemeClr val="accent5">
                    <a:lumMod val="50000"/>
                  </a:schemeClr>
                </a:solidFill>
                <a:latin typeface="Cambria" panose="02040503050406030204" pitchFamily="18" charset="0"/>
              </a:defRPr>
            </a:lvl2pPr>
            <a:lvl3pPr marL="914377" indent="0" algn="ctr">
              <a:buFontTx/>
              <a:buNone/>
              <a:defRPr>
                <a:solidFill>
                  <a:schemeClr val="accent5">
                    <a:lumMod val="50000"/>
                  </a:schemeClr>
                </a:solidFill>
                <a:latin typeface="Cambria" panose="02040503050406030204" pitchFamily="18" charset="0"/>
              </a:defRPr>
            </a:lvl3pPr>
            <a:lvl4pPr marL="1371566" indent="0" algn="ctr">
              <a:buFontTx/>
              <a:buNone/>
              <a:defRPr>
                <a:solidFill>
                  <a:schemeClr val="accent5">
                    <a:lumMod val="50000"/>
                  </a:schemeClr>
                </a:solidFill>
                <a:latin typeface="Cambria" panose="02040503050406030204" pitchFamily="18" charset="0"/>
              </a:defRPr>
            </a:lvl4pPr>
            <a:lvl5pPr marL="1828755" indent="0" algn="ctr">
              <a:buFontTx/>
              <a:buNone/>
              <a:defRPr>
                <a:solidFill>
                  <a:schemeClr val="accent5">
                    <a:lumMod val="50000"/>
                  </a:schemeClr>
                </a:solidFill>
                <a:latin typeface="Cambria" panose="02040503050406030204" pitchFamily="18" charset="0"/>
              </a:defRPr>
            </a:lvl5pPr>
          </a:lstStyle>
          <a:p>
            <a:pPr lvl="0"/>
            <a:r>
              <a:rPr lang="en-US" dirty="0" smtClean="0"/>
              <a:t>Date/Time/Place</a:t>
            </a:r>
          </a:p>
        </p:txBody>
      </p:sp>
    </p:spTree>
    <p:extLst>
      <p:ext uri="{BB962C8B-B14F-4D97-AF65-F5344CB8AC3E}">
        <p14:creationId xmlns:p14="http://schemas.microsoft.com/office/powerpoint/2010/main" val="3270029197"/>
      </p:ext>
    </p:extLst>
  </p:cSld>
  <p:clrMapOvr>
    <a:masterClrMapping/>
  </p:clrMapOvr>
  <p:transition spd="med">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1532965" y="1756024"/>
            <a:ext cx="9157447"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325563"/>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5" name="Text Placeholder 10"/>
          <p:cNvSpPr>
            <a:spLocks noGrp="1"/>
          </p:cNvSpPr>
          <p:nvPr>
            <p:ph type="body" sz="quarter" idx="15" hasCustomPrompt="1"/>
          </p:nvPr>
        </p:nvSpPr>
        <p:spPr>
          <a:xfrm>
            <a:off x="993914" y="6172696"/>
            <a:ext cx="10072598"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3448649723"/>
      </p:ext>
    </p:extLst>
  </p:cSld>
  <p:clrMapOvr>
    <a:masterClrMapping/>
  </p:clrMapOvr>
  <p:transition spd="med">
    <p:pull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2474260" y="1756024"/>
            <a:ext cx="7261412"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325563"/>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5" name="Text Placeholder 10"/>
          <p:cNvSpPr>
            <a:spLocks noGrp="1"/>
          </p:cNvSpPr>
          <p:nvPr>
            <p:ph type="body" sz="quarter" idx="15" hasCustomPrompt="1"/>
          </p:nvPr>
        </p:nvSpPr>
        <p:spPr>
          <a:xfrm>
            <a:off x="1007165" y="6172696"/>
            <a:ext cx="10059346"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199021467"/>
      </p:ext>
    </p:extLst>
  </p:cSld>
  <p:clrMapOvr>
    <a:masterClrMapping/>
  </p:clrMapOvr>
  <p:transition spd="med">
    <p:pull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5" name="Title 1"/>
          <p:cNvSpPr>
            <a:spLocks noGrp="1"/>
          </p:cNvSpPr>
          <p:nvPr>
            <p:ph type="title" hasCustomPrompt="1"/>
          </p:nvPr>
        </p:nvSpPr>
        <p:spPr>
          <a:xfrm>
            <a:off x="0" y="365127"/>
            <a:ext cx="12192000" cy="1245345"/>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6" name="Content Placeholder 2"/>
          <p:cNvSpPr>
            <a:spLocks noGrp="1"/>
          </p:cNvSpPr>
          <p:nvPr>
            <p:ph sz="half" idx="1"/>
          </p:nvPr>
        </p:nvSpPr>
        <p:spPr>
          <a:xfrm>
            <a:off x="663388" y="1610472"/>
            <a:ext cx="5181600" cy="4351338"/>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sz="half" idx="2"/>
          </p:nvPr>
        </p:nvSpPr>
        <p:spPr>
          <a:xfrm>
            <a:off x="6333564" y="1610472"/>
            <a:ext cx="5181600" cy="4351338"/>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10"/>
          <p:cNvSpPr>
            <a:spLocks noGrp="1"/>
          </p:cNvSpPr>
          <p:nvPr>
            <p:ph type="body" sz="quarter" idx="15" hasCustomPrompt="1"/>
          </p:nvPr>
        </p:nvSpPr>
        <p:spPr>
          <a:xfrm>
            <a:off x="993913" y="6185646"/>
            <a:ext cx="9906517" cy="672353"/>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1677520033"/>
      </p:ext>
    </p:extLst>
  </p:cSld>
  <p:clrMapOvr>
    <a:masterClrMapping/>
  </p:clrMapOvr>
  <p:transition spd="med">
    <p:pull dir="u"/>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5" name="Title 1"/>
          <p:cNvSpPr>
            <a:spLocks noGrp="1"/>
          </p:cNvSpPr>
          <p:nvPr>
            <p:ph type="title" hasCustomPrompt="1"/>
          </p:nvPr>
        </p:nvSpPr>
        <p:spPr>
          <a:xfrm>
            <a:off x="0" y="365128"/>
            <a:ext cx="12192000" cy="616508"/>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6" name="Content Placeholder 2"/>
          <p:cNvSpPr>
            <a:spLocks noGrp="1"/>
          </p:cNvSpPr>
          <p:nvPr>
            <p:ph sz="half" idx="1"/>
          </p:nvPr>
        </p:nvSpPr>
        <p:spPr>
          <a:xfrm>
            <a:off x="663388" y="1209165"/>
            <a:ext cx="5181600" cy="4752645"/>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sz="half" idx="2"/>
          </p:nvPr>
        </p:nvSpPr>
        <p:spPr>
          <a:xfrm>
            <a:off x="6333564" y="1209165"/>
            <a:ext cx="5181600" cy="4752645"/>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10"/>
          <p:cNvSpPr>
            <a:spLocks noGrp="1"/>
          </p:cNvSpPr>
          <p:nvPr>
            <p:ph type="body" sz="quarter" idx="15" hasCustomPrompt="1"/>
          </p:nvPr>
        </p:nvSpPr>
        <p:spPr>
          <a:xfrm>
            <a:off x="1033670" y="6189339"/>
            <a:ext cx="10032841" cy="668661"/>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3442191834"/>
      </p:ext>
    </p:extLst>
  </p:cSld>
  <p:clrMapOvr>
    <a:masterClrMapping/>
  </p:clrMapOvr>
  <p:transition spd="med">
    <p:pull dir="u"/>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10" name="Text Placeholder 9"/>
          <p:cNvSpPr>
            <a:spLocks noGrp="1"/>
          </p:cNvSpPr>
          <p:nvPr>
            <p:ph type="body" sz="quarter" idx="12" hasCustomPrompt="1"/>
          </p:nvPr>
        </p:nvSpPr>
        <p:spPr>
          <a:xfrm>
            <a:off x="0" y="320675"/>
            <a:ext cx="12192000" cy="1110560"/>
          </a:xfrm>
          <a:prstGeom prst="rect">
            <a:avLst/>
          </a:prstGeom>
        </p:spPr>
        <p:txBody>
          <a:bodyPr/>
          <a:lstStyle>
            <a:lvl1pPr marL="0" indent="0" algn="ctr">
              <a:buFontTx/>
              <a:buNone/>
              <a:defRPr sz="3600" b="1">
                <a:solidFill>
                  <a:schemeClr val="accent5">
                    <a:lumMod val="50000"/>
                  </a:schemeClr>
                </a:solidFill>
                <a:latin typeface="Cambria" panose="02040503050406030204" pitchFamily="18" charset="0"/>
              </a:defRPr>
            </a:lvl1pPr>
            <a:lvl2pPr marL="457189" indent="0" algn="ctr">
              <a:buFontTx/>
              <a:buNone/>
              <a:defRPr sz="3600" b="1">
                <a:solidFill>
                  <a:schemeClr val="accent5">
                    <a:lumMod val="50000"/>
                  </a:schemeClr>
                </a:solidFill>
                <a:latin typeface="Cambria" panose="02040503050406030204" pitchFamily="18" charset="0"/>
              </a:defRPr>
            </a:lvl2pPr>
            <a:lvl3pPr marL="914377" indent="0" algn="ctr">
              <a:buFontTx/>
              <a:buNone/>
              <a:defRPr sz="3600" b="1">
                <a:solidFill>
                  <a:schemeClr val="accent5">
                    <a:lumMod val="50000"/>
                  </a:schemeClr>
                </a:solidFill>
                <a:latin typeface="Cambria" panose="02040503050406030204" pitchFamily="18" charset="0"/>
              </a:defRPr>
            </a:lvl3pPr>
            <a:lvl4pPr marL="1371566" indent="0" algn="ctr">
              <a:buFontTx/>
              <a:buNone/>
              <a:defRPr sz="3600" b="1">
                <a:solidFill>
                  <a:schemeClr val="accent5">
                    <a:lumMod val="50000"/>
                  </a:schemeClr>
                </a:solidFill>
                <a:latin typeface="Cambria" panose="02040503050406030204" pitchFamily="18" charset="0"/>
              </a:defRPr>
            </a:lvl4pPr>
            <a:lvl5pPr marL="1828755" indent="0" algn="ctr">
              <a:buFontTx/>
              <a:buNone/>
              <a:defRPr sz="3600" b="1">
                <a:solidFill>
                  <a:schemeClr val="accent5">
                    <a:lumMod val="50000"/>
                  </a:schemeClr>
                </a:solidFill>
                <a:latin typeface="Cambria" panose="02040503050406030204" pitchFamily="18" charset="0"/>
              </a:defRPr>
            </a:lvl5pPr>
          </a:lstStyle>
          <a:p>
            <a:pPr lvl="0"/>
            <a:r>
              <a:rPr lang="en-US" dirty="0" smtClean="0"/>
              <a:t>Chart Title</a:t>
            </a:r>
          </a:p>
        </p:txBody>
      </p:sp>
      <p:sp>
        <p:nvSpPr>
          <p:cNvPr id="3" name="Chart Placeholder 2"/>
          <p:cNvSpPr>
            <a:spLocks noGrp="1"/>
          </p:cNvSpPr>
          <p:nvPr>
            <p:ph type="chart" sz="quarter" idx="13"/>
          </p:nvPr>
        </p:nvSpPr>
        <p:spPr>
          <a:xfrm>
            <a:off x="6105525" y="1829827"/>
            <a:ext cx="5499100" cy="4234797"/>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sp>
        <p:nvSpPr>
          <p:cNvPr id="5" name="Chart Placeholder 4"/>
          <p:cNvSpPr>
            <a:spLocks noGrp="1"/>
          </p:cNvSpPr>
          <p:nvPr>
            <p:ph type="chart" sz="quarter" idx="14"/>
          </p:nvPr>
        </p:nvSpPr>
        <p:spPr>
          <a:xfrm>
            <a:off x="577850" y="1829752"/>
            <a:ext cx="5527675" cy="4234872"/>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sp>
        <p:nvSpPr>
          <p:cNvPr id="11" name="Text Placeholder 10"/>
          <p:cNvSpPr>
            <a:spLocks noGrp="1"/>
          </p:cNvSpPr>
          <p:nvPr>
            <p:ph type="body" sz="quarter" idx="15" hasCustomPrompt="1"/>
          </p:nvPr>
        </p:nvSpPr>
        <p:spPr>
          <a:xfrm>
            <a:off x="954157" y="6131860"/>
            <a:ext cx="10112354" cy="726140"/>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8" name="Picture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636274662"/>
      </p:ext>
    </p:extLst>
  </p:cSld>
  <p:clrMapOvr>
    <a:masterClrMapping/>
  </p:clrMapOvr>
  <p:transition spd="med">
    <p:pull dir="u"/>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8" name="Text Placeholder 7"/>
          <p:cNvSpPr>
            <a:spLocks noGrp="1"/>
          </p:cNvSpPr>
          <p:nvPr>
            <p:ph type="body" sz="quarter" idx="11" hasCustomPrompt="1"/>
          </p:nvPr>
        </p:nvSpPr>
        <p:spPr>
          <a:xfrm>
            <a:off x="0" y="1214362"/>
            <a:ext cx="12192000" cy="682625"/>
          </a:xfrm>
          <a:prstGeom prst="rect">
            <a:avLst/>
          </a:prstGeom>
        </p:spPr>
        <p:txBody>
          <a:bodyPr/>
          <a:lstStyle>
            <a:lvl1pPr marL="0" indent="0" algn="ctr">
              <a:buFontTx/>
              <a:buNone/>
              <a:defRPr b="1" i="0">
                <a:solidFill>
                  <a:schemeClr val="accent5">
                    <a:lumMod val="50000"/>
                  </a:schemeClr>
                </a:solidFill>
                <a:latin typeface="Cambria" panose="02040503050406030204" pitchFamily="18" charset="0"/>
              </a:defRPr>
            </a:lvl1pPr>
            <a:lvl2pPr marL="457189" indent="0" algn="ctr">
              <a:buFontTx/>
              <a:buNone/>
              <a:defRPr b="1" i="0">
                <a:solidFill>
                  <a:schemeClr val="accent5">
                    <a:lumMod val="50000"/>
                  </a:schemeClr>
                </a:solidFill>
                <a:latin typeface="Cambria" panose="02040503050406030204" pitchFamily="18" charset="0"/>
              </a:defRPr>
            </a:lvl2pPr>
            <a:lvl3pPr marL="914377" indent="0" algn="ctr">
              <a:buFontTx/>
              <a:buNone/>
              <a:defRPr b="1" i="0">
                <a:solidFill>
                  <a:schemeClr val="accent5">
                    <a:lumMod val="50000"/>
                  </a:schemeClr>
                </a:solidFill>
                <a:latin typeface="Cambria" panose="02040503050406030204" pitchFamily="18" charset="0"/>
              </a:defRPr>
            </a:lvl3pPr>
            <a:lvl4pPr marL="1371566" indent="0" algn="ctr">
              <a:buFontTx/>
              <a:buNone/>
              <a:defRPr b="1" i="0">
                <a:solidFill>
                  <a:schemeClr val="accent5">
                    <a:lumMod val="50000"/>
                  </a:schemeClr>
                </a:solidFill>
                <a:latin typeface="Cambria" panose="02040503050406030204" pitchFamily="18" charset="0"/>
              </a:defRPr>
            </a:lvl4pPr>
            <a:lvl5pPr marL="1828755" indent="0" algn="ctr">
              <a:buFontTx/>
              <a:buNone/>
              <a:defRPr b="1" i="0">
                <a:solidFill>
                  <a:schemeClr val="accent5">
                    <a:lumMod val="50000"/>
                  </a:schemeClr>
                </a:solidFill>
                <a:latin typeface="Cambria" panose="02040503050406030204" pitchFamily="18" charset="0"/>
              </a:defRPr>
            </a:lvl5pPr>
          </a:lstStyle>
          <a:p>
            <a:pPr lvl="0"/>
            <a:r>
              <a:rPr lang="en-US" dirty="0" smtClean="0"/>
              <a:t>Subtitle</a:t>
            </a:r>
            <a:endParaRPr lang="en-US" dirty="0"/>
          </a:p>
        </p:txBody>
      </p:sp>
      <p:sp>
        <p:nvSpPr>
          <p:cNvPr id="10" name="Text Placeholder 9"/>
          <p:cNvSpPr>
            <a:spLocks noGrp="1"/>
          </p:cNvSpPr>
          <p:nvPr>
            <p:ph type="body" sz="quarter" idx="12" hasCustomPrompt="1"/>
          </p:nvPr>
        </p:nvSpPr>
        <p:spPr>
          <a:xfrm>
            <a:off x="0" y="320675"/>
            <a:ext cx="12192000" cy="893763"/>
          </a:xfrm>
          <a:prstGeom prst="rect">
            <a:avLst/>
          </a:prstGeom>
        </p:spPr>
        <p:txBody>
          <a:bodyPr/>
          <a:lstStyle>
            <a:lvl1pPr marL="0" indent="0" algn="ctr">
              <a:buFontTx/>
              <a:buNone/>
              <a:defRPr sz="3600" b="1">
                <a:solidFill>
                  <a:schemeClr val="accent5">
                    <a:lumMod val="50000"/>
                  </a:schemeClr>
                </a:solidFill>
                <a:latin typeface="Cambria" panose="02040503050406030204" pitchFamily="18" charset="0"/>
              </a:defRPr>
            </a:lvl1pPr>
            <a:lvl2pPr marL="457189" indent="0" algn="ctr">
              <a:buFontTx/>
              <a:buNone/>
              <a:defRPr sz="3600" b="1">
                <a:solidFill>
                  <a:schemeClr val="accent5">
                    <a:lumMod val="50000"/>
                  </a:schemeClr>
                </a:solidFill>
                <a:latin typeface="Cambria" panose="02040503050406030204" pitchFamily="18" charset="0"/>
              </a:defRPr>
            </a:lvl2pPr>
            <a:lvl3pPr marL="914377" indent="0" algn="ctr">
              <a:buFontTx/>
              <a:buNone/>
              <a:defRPr sz="3600" b="1">
                <a:solidFill>
                  <a:schemeClr val="accent5">
                    <a:lumMod val="50000"/>
                  </a:schemeClr>
                </a:solidFill>
                <a:latin typeface="Cambria" panose="02040503050406030204" pitchFamily="18" charset="0"/>
              </a:defRPr>
            </a:lvl3pPr>
            <a:lvl4pPr marL="1371566" indent="0" algn="ctr">
              <a:buFontTx/>
              <a:buNone/>
              <a:defRPr sz="3600" b="1">
                <a:solidFill>
                  <a:schemeClr val="accent5">
                    <a:lumMod val="50000"/>
                  </a:schemeClr>
                </a:solidFill>
                <a:latin typeface="Cambria" panose="02040503050406030204" pitchFamily="18" charset="0"/>
              </a:defRPr>
            </a:lvl4pPr>
            <a:lvl5pPr marL="1828755" indent="0" algn="ctr">
              <a:buFontTx/>
              <a:buNone/>
              <a:defRPr sz="3600" b="1">
                <a:solidFill>
                  <a:schemeClr val="accent5">
                    <a:lumMod val="50000"/>
                  </a:schemeClr>
                </a:solidFill>
                <a:latin typeface="Cambria" panose="02040503050406030204" pitchFamily="18" charset="0"/>
              </a:defRPr>
            </a:lvl5pPr>
          </a:lstStyle>
          <a:p>
            <a:pPr lvl="0"/>
            <a:r>
              <a:rPr lang="en-US" dirty="0" smtClean="0"/>
              <a:t>Chart Title</a:t>
            </a:r>
          </a:p>
        </p:txBody>
      </p:sp>
      <p:sp>
        <p:nvSpPr>
          <p:cNvPr id="12" name="Text Placeholder 11"/>
          <p:cNvSpPr>
            <a:spLocks noGrp="1"/>
          </p:cNvSpPr>
          <p:nvPr>
            <p:ph type="body" sz="quarter" idx="13" hasCustomPrompt="1"/>
          </p:nvPr>
        </p:nvSpPr>
        <p:spPr>
          <a:xfrm>
            <a:off x="1033669" y="6176963"/>
            <a:ext cx="9866761" cy="681037"/>
          </a:xfrm>
          <a:prstGeom prst="rect">
            <a:avLst/>
          </a:prstGeom>
        </p:spPr>
        <p:txBody>
          <a:bodyPr/>
          <a:lstStyle>
            <a:lvl1pPr marL="0" indent="0">
              <a:buFontTx/>
              <a:buNone/>
              <a:defRPr sz="1600">
                <a:solidFill>
                  <a:schemeClr val="accent5">
                    <a:lumMod val="50000"/>
                  </a:schemeClr>
                </a:solidFill>
                <a:latin typeface="Cambria" panose="02040503050406030204" pitchFamily="18" charset="0"/>
              </a:defRPr>
            </a:lvl1pPr>
            <a:lvl2pPr marL="457189" indent="0">
              <a:buFontTx/>
              <a:buNone/>
              <a:defRPr sz="1600">
                <a:solidFill>
                  <a:schemeClr val="accent5">
                    <a:lumMod val="50000"/>
                  </a:schemeClr>
                </a:solidFill>
                <a:latin typeface="Cambria" panose="02040503050406030204" pitchFamily="18" charset="0"/>
              </a:defRPr>
            </a:lvl2pPr>
            <a:lvl3pPr marL="914377" indent="0">
              <a:buFontTx/>
              <a:buNone/>
              <a:defRPr sz="1600">
                <a:solidFill>
                  <a:schemeClr val="accent5">
                    <a:lumMod val="50000"/>
                  </a:schemeClr>
                </a:solidFill>
                <a:latin typeface="Cambria" panose="02040503050406030204" pitchFamily="18" charset="0"/>
              </a:defRPr>
            </a:lvl3pPr>
            <a:lvl4pPr marL="1371566" indent="0">
              <a:buFontTx/>
              <a:buNone/>
              <a:defRPr sz="1600">
                <a:solidFill>
                  <a:schemeClr val="accent5">
                    <a:lumMod val="50000"/>
                  </a:schemeClr>
                </a:solidFill>
                <a:latin typeface="Cambria" panose="02040503050406030204" pitchFamily="18" charset="0"/>
              </a:defRPr>
            </a:lvl4pPr>
            <a:lvl5pPr marL="1828755" indent="0">
              <a:buFontTx/>
              <a:buNone/>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sp>
        <p:nvSpPr>
          <p:cNvPr id="18" name="Chart Placeholder 17"/>
          <p:cNvSpPr>
            <a:spLocks noGrp="1"/>
          </p:cNvSpPr>
          <p:nvPr>
            <p:ph type="chart" sz="quarter" idx="14"/>
          </p:nvPr>
        </p:nvSpPr>
        <p:spPr>
          <a:xfrm>
            <a:off x="609600" y="1896987"/>
            <a:ext cx="10972800" cy="4279900"/>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3568548068"/>
      </p:ext>
    </p:extLst>
  </p:cSld>
  <p:clrMapOvr>
    <a:masterClrMapping/>
  </p:clrMapOvr>
  <p:transition spd="med">
    <p:pull di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16934" y="4867835"/>
            <a:ext cx="12208933" cy="1995019"/>
          </a:xfrm>
          <a:prstGeom prst="rect">
            <a:avLst/>
          </a:prstGeom>
        </p:spPr>
      </p:pic>
      <p:sp>
        <p:nvSpPr>
          <p:cNvPr id="12" name="Rectangle 11"/>
          <p:cNvSpPr/>
          <p:nvPr userDrawn="1"/>
        </p:nvSpPr>
        <p:spPr>
          <a:xfrm>
            <a:off x="-25987" y="4867650"/>
            <a:ext cx="12192000" cy="141565"/>
          </a:xfrm>
          <a:prstGeom prst="rect">
            <a:avLst/>
          </a:prstGeom>
          <a:solidFill>
            <a:srgbClr val="960000"/>
          </a:solidFill>
          <a:ln>
            <a:solidFill>
              <a:srgbClr val="96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15"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18" name="Title 1"/>
          <p:cNvSpPr>
            <a:spLocks noGrp="1"/>
          </p:cNvSpPr>
          <p:nvPr>
            <p:ph type="title" hasCustomPrompt="1"/>
          </p:nvPr>
        </p:nvSpPr>
        <p:spPr>
          <a:xfrm>
            <a:off x="838200" y="2602842"/>
            <a:ext cx="10515600" cy="1085895"/>
          </a:xfrm>
          <a:prstGeom prst="rect">
            <a:avLst/>
          </a:prstGeom>
        </p:spPr>
        <p:txBody>
          <a:bodyPr>
            <a:normAutofit/>
          </a:bodyPr>
          <a:lstStyle>
            <a:lvl1pPr algn="ctr">
              <a:defRPr sz="2800" b="1">
                <a:solidFill>
                  <a:schemeClr val="accent5">
                    <a:lumMod val="50000"/>
                  </a:schemeClr>
                </a:solidFill>
                <a:latin typeface="Cambria" panose="02040503050406030204" pitchFamily="18" charset="0"/>
              </a:defRPr>
            </a:lvl1pPr>
          </a:lstStyle>
          <a:p>
            <a:r>
              <a:rPr lang="en-US" dirty="0" smtClean="0"/>
              <a:t>Subtitle</a:t>
            </a:r>
            <a:endParaRPr lang="en-US" dirty="0"/>
          </a:p>
        </p:txBody>
      </p:sp>
      <p:graphicFrame>
        <p:nvGraphicFramePr>
          <p:cNvPr id="19" name="Table 18"/>
          <p:cNvGraphicFramePr>
            <a:graphicFrameLocks noGrp="1"/>
          </p:cNvGraphicFramePr>
          <p:nvPr userDrawn="1">
            <p:extLst>
              <p:ext uri="{D42A27DB-BD31-4B8C-83A1-F6EECF244321}">
                <p14:modId xmlns:p14="http://schemas.microsoft.com/office/powerpoint/2010/main" val="2704481036"/>
              </p:ext>
            </p:extLst>
          </p:nvPr>
        </p:nvGraphicFramePr>
        <p:xfrm>
          <a:off x="838199" y="5686883"/>
          <a:ext cx="11017883" cy="365760"/>
        </p:xfrm>
        <a:graphic>
          <a:graphicData uri="http://schemas.openxmlformats.org/drawingml/2006/table">
            <a:tbl>
              <a:tblPr firstRow="1" bandRow="1">
                <a:tableStyleId>{5C22544A-7EE6-4342-B048-85BDC9FD1C3A}</a:tableStyleId>
              </a:tblPr>
              <a:tblGrid>
                <a:gridCol w="2898670"/>
                <a:gridCol w="2621162"/>
                <a:gridCol w="2263982"/>
                <a:gridCol w="3234069"/>
              </a:tblGrid>
              <a:tr h="31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502-4500</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3" name="Content Placeholder 12"/>
          <p:cNvSpPr>
            <a:spLocks noGrp="1"/>
          </p:cNvSpPr>
          <p:nvPr>
            <p:ph sz="quarter" idx="13" hasCustomPrompt="1"/>
          </p:nvPr>
        </p:nvSpPr>
        <p:spPr>
          <a:xfrm>
            <a:off x="25400" y="1923771"/>
            <a:ext cx="12166600" cy="2918337"/>
          </a:xfrm>
          <a:prstGeom prst="rect">
            <a:avLst/>
          </a:prstGeom>
        </p:spPr>
        <p:txBody>
          <a:bodyPr/>
          <a:lstStyle>
            <a:lvl1pPr marL="0" indent="0" algn="ctr">
              <a:buFontTx/>
              <a:buNone/>
              <a:defRPr sz="3600" b="1" baseline="0">
                <a:solidFill>
                  <a:schemeClr val="accent5">
                    <a:lumMod val="50000"/>
                  </a:schemeClr>
                </a:solidFill>
                <a:latin typeface="Cambria" panose="02040503050406030204" pitchFamily="18" charset="0"/>
              </a:defRPr>
            </a:lvl1pPr>
            <a:lvl2pPr marL="457189" indent="0" algn="ctr">
              <a:buFontTx/>
              <a:buNone/>
              <a:defRPr sz="4000">
                <a:solidFill>
                  <a:schemeClr val="accent5">
                    <a:lumMod val="50000"/>
                  </a:schemeClr>
                </a:solidFill>
                <a:latin typeface="Cambria" panose="02040503050406030204" pitchFamily="18" charset="0"/>
              </a:defRPr>
            </a:lvl2pPr>
            <a:lvl3pPr marL="914377" indent="0" algn="ctr">
              <a:buFontTx/>
              <a:buNone/>
              <a:defRPr sz="4000">
                <a:solidFill>
                  <a:schemeClr val="accent5">
                    <a:lumMod val="50000"/>
                  </a:schemeClr>
                </a:solidFill>
                <a:latin typeface="Cambria" panose="02040503050406030204" pitchFamily="18" charset="0"/>
              </a:defRPr>
            </a:lvl3pPr>
            <a:lvl4pPr marL="1371566" indent="0" algn="ctr">
              <a:buFontTx/>
              <a:buNone/>
              <a:defRPr sz="4000">
                <a:solidFill>
                  <a:schemeClr val="accent5">
                    <a:lumMod val="50000"/>
                  </a:schemeClr>
                </a:solidFill>
                <a:latin typeface="Cambria" panose="02040503050406030204" pitchFamily="18" charset="0"/>
              </a:defRPr>
            </a:lvl4pPr>
            <a:lvl5pPr marL="1828755" indent="0" algn="ctr">
              <a:buFontTx/>
              <a:buNone/>
              <a:defRPr sz="4000">
                <a:solidFill>
                  <a:schemeClr val="accent5">
                    <a:lumMod val="50000"/>
                  </a:schemeClr>
                </a:solidFill>
                <a:latin typeface="Cambria" panose="02040503050406030204" pitchFamily="18" charset="0"/>
              </a:defRPr>
            </a:lvl5pPr>
          </a:lstStyle>
          <a:p>
            <a:pPr lvl="0"/>
            <a:r>
              <a:rPr lang="en-US" dirty="0" smtClean="0"/>
              <a:t>Transition Slide Title</a:t>
            </a:r>
            <a:endParaRPr lang="en-US" dirty="0"/>
          </a:p>
        </p:txBody>
      </p:sp>
      <p:pic>
        <p:nvPicPr>
          <p:cNvPr id="23" name="Picture 22"/>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6678303" y="5699096"/>
            <a:ext cx="458749" cy="373913"/>
          </a:xfrm>
          <a:prstGeom prst="rect">
            <a:avLst/>
          </a:prstGeom>
        </p:spPr>
      </p:pic>
      <p:pic>
        <p:nvPicPr>
          <p:cNvPr id="24" name="Picture 2" descr="http://www.clker.com/cliparts/y/D/Q/T/v/U/purple-phone-logo1-md.png"/>
          <p:cNvPicPr>
            <a:picLocks noChangeAspect="1" noChangeArrowheads="1"/>
          </p:cNvPicPr>
          <p:nvPr userDrawn="1"/>
        </p:nvPicPr>
        <p:blipFill>
          <a:blip r:embed="rId4" cstate="print">
            <a:grayscl/>
            <a:extLst>
              <a:ext uri="{28A0092B-C50C-407E-A947-70E740481C1C}">
                <a14:useLocalDpi xmlns:a14="http://schemas.microsoft.com/office/drawing/2010/main" val="0"/>
              </a:ext>
            </a:extLst>
          </a:blip>
          <a:srcRect/>
          <a:stretch>
            <a:fillRect/>
          </a:stretch>
        </p:blipFill>
        <p:spPr bwMode="auto">
          <a:xfrm>
            <a:off x="3342968" y="5685649"/>
            <a:ext cx="423076" cy="42307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userDrawn="1"/>
        </p:nvPicPr>
        <p:blipFill>
          <a:blip r:embed="rId5"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flipH="1">
            <a:off x="274843" y="5514621"/>
            <a:ext cx="715967" cy="715967"/>
          </a:xfrm>
          <a:prstGeom prst="roundRect">
            <a:avLst/>
          </a:prstGeom>
        </p:spPr>
      </p:pic>
      <p:pic>
        <p:nvPicPr>
          <p:cNvPr id="26" name="Picture 25"/>
          <p:cNvPicPr>
            <a:picLocks noChangeAspect="1"/>
          </p:cNvPicPr>
          <p:nvPr userDrawn="1"/>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00931" y="5514622"/>
            <a:ext cx="682653" cy="690484"/>
          </a:xfrm>
          <a:prstGeom prst="roundRect">
            <a:avLst/>
          </a:prstGeom>
        </p:spPr>
      </p:pic>
      <p:pic>
        <p:nvPicPr>
          <p:cNvPr id="16" name="Picture 15"/>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74843" y="286048"/>
            <a:ext cx="1029825" cy="968703"/>
          </a:xfrm>
          <a:prstGeom prst="rect">
            <a:avLst/>
          </a:prstGeom>
        </p:spPr>
      </p:pic>
    </p:spTree>
    <p:extLst>
      <p:ext uri="{BB962C8B-B14F-4D97-AF65-F5344CB8AC3E}">
        <p14:creationId xmlns:p14="http://schemas.microsoft.com/office/powerpoint/2010/main" val="1834742460"/>
      </p:ext>
    </p:extLst>
  </p:cSld>
  <p:clrMapOvr>
    <a:masterClrMapping/>
  </p:clrMapOvr>
  <p:transition spd="med">
    <p:pull dir="u"/>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914400" y="1981200"/>
            <a:ext cx="10363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fld id="{20679604-EE46-42D3-B75C-5224474A39E6}" type="datetime1">
              <a:rPr lang="en-US"/>
              <a:pPr>
                <a:defRPr/>
              </a:pPr>
              <a:t>2/18/2016</a:t>
            </a:fld>
            <a:endParaRPr lang="en-US"/>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pPr>
              <a:defRPr/>
            </a:pPr>
            <a:fld id="{1E65154F-D594-4E74-973B-74835BF76F6B}" type="slidenum">
              <a:rPr lang="en-US"/>
              <a:pPr>
                <a:defRPr/>
              </a:pPr>
              <a:t>‹#›</a:t>
            </a:fld>
            <a:endParaRPr lang="en-US"/>
          </a:p>
        </p:txBody>
      </p:sp>
    </p:spTree>
    <p:extLst>
      <p:ext uri="{BB962C8B-B14F-4D97-AF65-F5344CB8AC3E}">
        <p14:creationId xmlns:p14="http://schemas.microsoft.com/office/powerpoint/2010/main" val="3425567876"/>
      </p:ext>
    </p:extLst>
  </p:cSld>
  <p:clrMapOvr>
    <a:masterClrMapping/>
  </p:clrMapOvr>
  <p:transition spd="med">
    <p:pull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fld id="{59FADE1F-6258-491E-9570-5B37B26C504A}" type="datetime1">
              <a:rPr lang="en-US"/>
              <a:pPr>
                <a:defRPr/>
              </a:pPr>
              <a:t>2/18/2016</a:t>
            </a:fld>
            <a:endParaRPr lang="en-US"/>
          </a:p>
        </p:txBody>
      </p:sp>
      <p:sp>
        <p:nvSpPr>
          <p:cNvPr id="3"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pPr>
              <a:defRPr/>
            </a:pPr>
            <a:fld id="{F0016443-757B-4AD3-A5D8-13C6915E4975}" type="slidenum">
              <a:rPr lang="en-US"/>
              <a:pPr>
                <a:defRPr/>
              </a:pPr>
              <a:t>‹#›</a:t>
            </a:fld>
            <a:endParaRPr lang="en-US"/>
          </a:p>
        </p:txBody>
      </p:sp>
    </p:spTree>
    <p:extLst>
      <p:ext uri="{BB962C8B-B14F-4D97-AF65-F5344CB8AC3E}">
        <p14:creationId xmlns:p14="http://schemas.microsoft.com/office/powerpoint/2010/main" val="2178030081"/>
      </p:ext>
    </p:extLst>
  </p:cSld>
  <p:clrMapOvr>
    <a:masterClrMapping/>
  </p:clrMapOvr>
  <p:transition spd="med">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ond 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3487" y="4887940"/>
            <a:ext cx="12195487" cy="1995019"/>
          </a:xfrm>
          <a:prstGeom prst="rect">
            <a:avLst/>
          </a:prstGeom>
        </p:spPr>
      </p:pic>
      <p:pic>
        <p:nvPicPr>
          <p:cNvPr id="20" name="Picture 2" descr="http://www.clker.com/cliparts/y/D/Q/T/v/U/purple-phone-logo1-m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0282" y="5609553"/>
            <a:ext cx="438430" cy="43843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202048" y="5458348"/>
            <a:ext cx="715967" cy="715967"/>
          </a:xfrm>
          <a:prstGeom prst="roundRect">
            <a:avLst/>
          </a:prstGeom>
        </p:spPr>
      </p:pic>
      <p:pic>
        <p:nvPicPr>
          <p:cNvPr id="22" name="Picture 21"/>
          <p:cNvPicPr>
            <a:picLocks noChangeAspect="1"/>
          </p:cNvPicPr>
          <p:nvPr userDrawn="1"/>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8941668" y="5458348"/>
            <a:ext cx="671816" cy="679523"/>
          </a:xfrm>
          <a:prstGeom prst="roundRect">
            <a:avLst/>
          </a:prstGeom>
        </p:spPr>
      </p:pic>
      <p:pic>
        <p:nvPicPr>
          <p:cNvPr id="24" name="Picture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27228" y="5643112"/>
            <a:ext cx="455559" cy="371312"/>
          </a:xfrm>
          <a:prstGeom prst="rect">
            <a:avLst/>
          </a:prstGeom>
        </p:spPr>
      </p:pic>
      <p:sp>
        <p:nvSpPr>
          <p:cNvPr id="25"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pPr/>
              <a:t>‹#›</a:t>
            </a:fld>
            <a:endParaRPr lang="en-US" sz="1800" dirty="0"/>
          </a:p>
        </p:txBody>
      </p:sp>
      <p:sp>
        <p:nvSpPr>
          <p:cNvPr id="17" name="Rectangle 16"/>
          <p:cNvSpPr/>
          <p:nvPr userDrawn="1"/>
        </p:nvSpPr>
        <p:spPr>
          <a:xfrm>
            <a:off x="907" y="48676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graphicFrame>
        <p:nvGraphicFramePr>
          <p:cNvPr id="27" name="Table 26"/>
          <p:cNvGraphicFramePr>
            <a:graphicFrameLocks noGrp="1"/>
          </p:cNvGraphicFramePr>
          <p:nvPr userDrawn="1">
            <p:extLst>
              <p:ext uri="{D42A27DB-BD31-4B8C-83A1-F6EECF244321}">
                <p14:modId xmlns:p14="http://schemas.microsoft.com/office/powerpoint/2010/main" val="2562928409"/>
              </p:ext>
            </p:extLst>
          </p:nvPr>
        </p:nvGraphicFramePr>
        <p:xfrm>
          <a:off x="776479" y="5575564"/>
          <a:ext cx="11101497" cy="420856"/>
        </p:xfrm>
        <a:graphic>
          <a:graphicData uri="http://schemas.openxmlformats.org/drawingml/2006/table">
            <a:tbl>
              <a:tblPr firstRow="1" bandRow="1">
                <a:tableStyleId>{5C22544A-7EE6-4342-B048-85BDC9FD1C3A}</a:tableStyleId>
              </a:tblPr>
              <a:tblGrid>
                <a:gridCol w="2920668"/>
                <a:gridCol w="2641054"/>
                <a:gridCol w="2281163"/>
                <a:gridCol w="3258612"/>
              </a:tblGrid>
              <a:tr h="420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502-4545</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 name="Text Placeholder 2"/>
          <p:cNvSpPr>
            <a:spLocks noGrp="1"/>
          </p:cNvSpPr>
          <p:nvPr>
            <p:ph type="body" sz="quarter" idx="10" hasCustomPrompt="1"/>
          </p:nvPr>
        </p:nvSpPr>
        <p:spPr>
          <a:xfrm>
            <a:off x="9231" y="703242"/>
            <a:ext cx="12169775" cy="5008563"/>
          </a:xfrm>
          <a:prstGeom prst="rect">
            <a:avLst/>
          </a:prstGeom>
        </p:spPr>
        <p:txBody>
          <a:bodyPr/>
          <a:lstStyle>
            <a:lvl1pPr marL="0" indent="0" algn="ctr">
              <a:buFontTx/>
              <a:buNone/>
              <a:defRPr sz="3600" b="1">
                <a:solidFill>
                  <a:schemeClr val="bg1"/>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Office of</a:t>
            </a:r>
          </a:p>
          <a:p>
            <a:pPr lvl="0"/>
            <a:r>
              <a:rPr lang="en-US" dirty="0" smtClean="0"/>
              <a:t>?</a:t>
            </a:r>
          </a:p>
        </p:txBody>
      </p:sp>
      <p:sp>
        <p:nvSpPr>
          <p:cNvPr id="4" name="Text Placeholder 3"/>
          <p:cNvSpPr>
            <a:spLocks noGrp="1"/>
          </p:cNvSpPr>
          <p:nvPr>
            <p:ph type="body" sz="quarter" idx="11" hasCustomPrompt="1"/>
          </p:nvPr>
        </p:nvSpPr>
        <p:spPr>
          <a:xfrm>
            <a:off x="9525" y="2219917"/>
            <a:ext cx="12157075" cy="2788645"/>
          </a:xfrm>
          <a:prstGeom prst="rect">
            <a:avLst/>
          </a:prstGeom>
        </p:spPr>
        <p:txBody>
          <a:bodyPr/>
          <a:lstStyle>
            <a:lvl1pPr marL="0" indent="0" algn="ctr">
              <a:buFontTx/>
              <a:buNone/>
              <a:defRPr sz="2800">
                <a:solidFill>
                  <a:schemeClr val="bg1"/>
                </a:solidFill>
                <a:latin typeface="Cambria" panose="02040503050406030204" pitchFamily="18" charset="0"/>
              </a:defRPr>
            </a:lvl1pPr>
            <a:lvl2pPr marL="457189" indent="0" algn="ctr">
              <a:buFontTx/>
              <a:buNone/>
              <a:defRPr sz="2800">
                <a:solidFill>
                  <a:schemeClr val="bg1"/>
                </a:solidFill>
                <a:latin typeface="Cambria" panose="02040503050406030204" pitchFamily="18" charset="0"/>
              </a:defRPr>
            </a:lvl2pPr>
            <a:lvl3pPr marL="914377" indent="0" algn="ctr">
              <a:buFontTx/>
              <a:buNone/>
              <a:defRPr sz="2800">
                <a:solidFill>
                  <a:schemeClr val="bg1"/>
                </a:solidFill>
                <a:latin typeface="Cambria" panose="02040503050406030204" pitchFamily="18" charset="0"/>
              </a:defRPr>
            </a:lvl3pPr>
            <a:lvl4pPr marL="1371566" indent="0" algn="ctr">
              <a:buFontTx/>
              <a:buNone/>
              <a:defRPr sz="2800">
                <a:solidFill>
                  <a:schemeClr val="bg1"/>
                </a:solidFill>
                <a:latin typeface="Cambria" panose="02040503050406030204" pitchFamily="18" charset="0"/>
              </a:defRPr>
            </a:lvl4pPr>
            <a:lvl5pPr marL="1828755" indent="0" algn="ctr">
              <a:buFontTx/>
              <a:buNone/>
              <a:defRPr sz="2800">
                <a:solidFill>
                  <a:schemeClr val="bg1"/>
                </a:solidFill>
                <a:latin typeface="Cambria" panose="02040503050406030204" pitchFamily="18" charset="0"/>
              </a:defRPr>
            </a:lvl5pPr>
          </a:lstStyle>
          <a:p>
            <a:pPr lvl="0"/>
            <a:r>
              <a:rPr lang="en-US" dirty="0" smtClean="0"/>
              <a:t>Presenter’s Name</a:t>
            </a:r>
          </a:p>
          <a:p>
            <a:pPr lvl="0"/>
            <a:r>
              <a:rPr lang="en-US" dirty="0" smtClean="0"/>
              <a:t>Presenter’s Title</a:t>
            </a:r>
          </a:p>
          <a:p>
            <a:pPr lvl="0"/>
            <a:endParaRPr lang="en-US" dirty="0" smtClean="0"/>
          </a:p>
          <a:p>
            <a:pPr lvl="0"/>
            <a:r>
              <a:rPr lang="en-US" dirty="0" smtClean="0"/>
              <a:t>Presenter’s Name</a:t>
            </a:r>
          </a:p>
          <a:p>
            <a:pPr lvl="0"/>
            <a:r>
              <a:rPr lang="en-US" dirty="0" smtClean="0"/>
              <a:t>Presenter’s Title</a:t>
            </a:r>
            <a:endParaRPr lang="en-US" dirty="0"/>
          </a:p>
        </p:txBody>
      </p:sp>
      <p:sp>
        <p:nvSpPr>
          <p:cNvPr id="16" name="Oval 15"/>
          <p:cNvSpPr/>
          <p:nvPr userDrawn="1"/>
        </p:nvSpPr>
        <p:spPr>
          <a:xfrm>
            <a:off x="268308" y="292798"/>
            <a:ext cx="1033272" cy="969264"/>
          </a:xfrm>
          <a:prstGeom prst="ellipse">
            <a:avLst/>
          </a:prstGeom>
          <a:blipFill dpi="0" rotWithShape="1">
            <a:blip r:embed="rId7" cstate="print">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7908820"/>
      </p:ext>
    </p:extLst>
  </p:cSld>
  <p:clrMapOvr>
    <a:masterClrMapping/>
  </p:clrMapOvr>
  <p:transition spd="med">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1" y="430461"/>
            <a:ext cx="12166012" cy="1325563"/>
          </a:xfrm>
          <a:prstGeom prst="rect">
            <a:avLst/>
          </a:prstGeom>
        </p:spPr>
        <p:txBody>
          <a:bodyPr>
            <a:normAutofit/>
          </a:bodyPr>
          <a:lstStyle>
            <a:lvl1pPr algn="ctr">
              <a:defRPr sz="3600">
                <a:solidFill>
                  <a:schemeClr val="bg1"/>
                </a:solidFill>
                <a:latin typeface="Calisto MT" panose="02040603050505030304" pitchFamily="18" charset="0"/>
              </a:defRPr>
            </a:lvl1pPr>
          </a:lstStyle>
          <a:p>
            <a:r>
              <a:rPr lang="en-US" sz="3600" b="1" smtClean="0">
                <a:solidFill>
                  <a:schemeClr val="bg1"/>
                </a:solidFill>
                <a:latin typeface="Cambria" panose="02040503050406030204" pitchFamily="18" charset="0"/>
              </a:rPr>
              <a:t>Click to edit Master title style</a:t>
            </a:r>
            <a:endParaRPr lang="en-US" sz="3600" b="1" dirty="0">
              <a:solidFill>
                <a:schemeClr val="bg1"/>
              </a:solidFill>
              <a:latin typeface="Cambria" panose="02040503050406030204" pitchFamily="18" charset="0"/>
            </a:endParaRPr>
          </a:p>
        </p:txBody>
      </p:sp>
      <p:sp>
        <p:nvSpPr>
          <p:cNvPr id="11"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pPr/>
              <a:t>‹#›</a:t>
            </a:fld>
            <a:endParaRPr lang="en-US" sz="1800" dirty="0"/>
          </a:p>
        </p:txBody>
      </p:sp>
      <p:sp>
        <p:nvSpPr>
          <p:cNvPr id="12" name="Content Placeholder 2"/>
          <p:cNvSpPr>
            <a:spLocks noGrp="1"/>
          </p:cNvSpPr>
          <p:nvPr>
            <p:ph sz="half" idx="1"/>
          </p:nvPr>
        </p:nvSpPr>
        <p:spPr>
          <a:xfrm>
            <a:off x="618566" y="1756024"/>
            <a:ext cx="10972800" cy="4416176"/>
          </a:xfrm>
          <a:prstGeom prst="rect">
            <a:avLst/>
          </a:prstGeom>
        </p:spPr>
        <p:txBody>
          <a:bodyPr/>
          <a:lstStyle>
            <a:lvl1pPr>
              <a:defRPr b="0">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Oval 7"/>
          <p:cNvSpPr/>
          <p:nvPr userDrawn="1"/>
        </p:nvSpPr>
        <p:spPr>
          <a:xfrm>
            <a:off x="10885677" y="5626071"/>
            <a:ext cx="1033272" cy="969264"/>
          </a:xfrm>
          <a:prstGeom prst="ellipse">
            <a:avLst/>
          </a:prstGeom>
          <a:blipFill dpi="0" rotWithShape="1">
            <a:blip r:embed="rId2" cstate="print">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083373"/>
      </p:ext>
    </p:extLst>
  </p:cSld>
  <p:clrMapOvr>
    <a:masterClrMapping/>
  </p:clrMapOvr>
  <p:transition spd="med">
    <p:pull dir="u"/>
  </p:transition>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Side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365127"/>
            <a:ext cx="12166013" cy="1325563"/>
          </a:xfrm>
          <a:prstGeom prst="rect">
            <a:avLst/>
          </a:prstGeom>
        </p:spPr>
        <p:txBody>
          <a:bodyPr>
            <a:normAutofit/>
          </a:bodyPr>
          <a:lstStyle>
            <a:lvl1pPr algn="ctr">
              <a:defRPr sz="3600" b="1">
                <a:solidFill>
                  <a:schemeClr val="bg1"/>
                </a:solidFill>
                <a:latin typeface="Cambria" panose="02040503050406030204" pitchFamily="18" charset="0"/>
              </a:defRPr>
            </a:lvl1pPr>
          </a:lstStyle>
          <a:p>
            <a:r>
              <a:rPr lang="en-US" dirty="0" smtClean="0"/>
              <a:t>Title</a:t>
            </a:r>
            <a:endParaRPr lang="en-US" dirty="0"/>
          </a:p>
        </p:txBody>
      </p:sp>
      <p:sp>
        <p:nvSpPr>
          <p:cNvPr id="3" name="Content Placeholder 2"/>
          <p:cNvSpPr>
            <a:spLocks noGrp="1"/>
          </p:cNvSpPr>
          <p:nvPr>
            <p:ph sz="half" idx="1"/>
          </p:nvPr>
        </p:nvSpPr>
        <p:spPr>
          <a:xfrm>
            <a:off x="672353" y="1825625"/>
            <a:ext cx="5244353" cy="4351338"/>
          </a:xfrm>
          <a:prstGeom prst="rect">
            <a:avLst/>
          </a:prstGeom>
        </p:spPr>
        <p:txBody>
          <a:bodyPr/>
          <a:lstStyle>
            <a:lvl1pPr>
              <a:defRPr>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93224" y="1825625"/>
            <a:ext cx="5271246" cy="4351338"/>
          </a:xfrm>
          <a:prstGeom prst="rect">
            <a:avLst/>
          </a:prstGeom>
        </p:spPr>
        <p:txBody>
          <a:bodyPr/>
          <a:lstStyle>
            <a:lvl1pPr>
              <a:defRPr>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pPr/>
              <a:t>‹#›</a:t>
            </a:fld>
            <a:endParaRPr lang="en-US" dirty="0"/>
          </a:p>
        </p:txBody>
      </p:sp>
      <p:sp>
        <p:nvSpPr>
          <p:cNvPr id="7" name="Oval 6"/>
          <p:cNvSpPr/>
          <p:nvPr userDrawn="1"/>
        </p:nvSpPr>
        <p:spPr>
          <a:xfrm>
            <a:off x="10885677" y="5626071"/>
            <a:ext cx="1033272" cy="969264"/>
          </a:xfrm>
          <a:prstGeom prst="ellipse">
            <a:avLst/>
          </a:prstGeom>
          <a:blipFill dpi="0" rotWithShape="1">
            <a:blip r:embed="rId2" cstate="print">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067263"/>
      </p:ext>
    </p:extLst>
  </p:cSld>
  <p:clrMapOvr>
    <a:masterClrMapping/>
  </p:clrMapOvr>
  <p:transition spd="med">
    <p:pull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Content Placeholder 13"/>
          <p:cNvSpPr>
            <a:spLocks noGrp="1"/>
          </p:cNvSpPr>
          <p:nvPr>
            <p:ph sz="half" idx="2"/>
          </p:nvPr>
        </p:nvSpPr>
        <p:spPr>
          <a:xfrm>
            <a:off x="632012" y="1825625"/>
            <a:ext cx="11013887" cy="4351338"/>
          </a:xfrm>
          <a:prstGeom prst="rect">
            <a:avLst/>
          </a:prstGeom>
        </p:spPr>
        <p:txBody>
          <a:bodyPr/>
          <a:lstStyle/>
          <a:p>
            <a:pPr lvl="0"/>
            <a:r>
              <a:rPr lang="en-US" i="1" smtClean="0">
                <a:solidFill>
                  <a:schemeClr val="bg1"/>
                </a:solidFill>
              </a:rPr>
              <a:t>Click to edit Master text styles</a:t>
            </a:r>
          </a:p>
        </p:txBody>
      </p:sp>
      <p:sp>
        <p:nvSpPr>
          <p:cNvPr id="10"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pPr/>
              <a:t>‹#›</a:t>
            </a:fld>
            <a:endParaRPr lang="en-US" dirty="0"/>
          </a:p>
        </p:txBody>
      </p:sp>
      <p:sp>
        <p:nvSpPr>
          <p:cNvPr id="12" name="Title 1"/>
          <p:cNvSpPr>
            <a:spLocks noGrp="1"/>
          </p:cNvSpPr>
          <p:nvPr>
            <p:ph type="title" hasCustomPrompt="1"/>
          </p:nvPr>
        </p:nvSpPr>
        <p:spPr>
          <a:xfrm>
            <a:off x="0" y="468602"/>
            <a:ext cx="12166013" cy="1325563"/>
          </a:xfrm>
          <a:prstGeom prst="rect">
            <a:avLst/>
          </a:prstGeom>
        </p:spPr>
        <p:txBody>
          <a:bodyPr>
            <a:normAutofit/>
          </a:bodyPr>
          <a:lstStyle>
            <a:lvl1pPr algn="ctr">
              <a:defRPr sz="3600" b="1">
                <a:solidFill>
                  <a:schemeClr val="bg1"/>
                </a:solidFill>
                <a:latin typeface="Cambria" panose="02040503050406030204" pitchFamily="18" charset="0"/>
              </a:defRPr>
            </a:lvl1pPr>
          </a:lstStyle>
          <a:p>
            <a:r>
              <a:rPr lang="en-US" dirty="0" smtClean="0"/>
              <a:t>Chart Title</a:t>
            </a:r>
            <a:endParaRPr lang="en-US" dirty="0"/>
          </a:p>
        </p:txBody>
      </p:sp>
      <p:sp>
        <p:nvSpPr>
          <p:cNvPr id="13" name="Title 1"/>
          <p:cNvSpPr txBox="1">
            <a:spLocks/>
          </p:cNvSpPr>
          <p:nvPr userDrawn="1"/>
        </p:nvSpPr>
        <p:spPr>
          <a:xfrm>
            <a:off x="0" y="884029"/>
            <a:ext cx="12191999" cy="1325563"/>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sz="3600" b="1" kern="1200">
                <a:solidFill>
                  <a:schemeClr val="bg1"/>
                </a:solidFill>
                <a:latin typeface="Cambria" panose="02040503050406030204" pitchFamily="18" charset="0"/>
                <a:ea typeface="+mj-ea"/>
                <a:cs typeface="+mj-cs"/>
              </a:defRPr>
            </a:lvl1pPr>
          </a:lstStyle>
          <a:p>
            <a:r>
              <a:rPr lang="en-US" sz="2800" dirty="0" smtClean="0"/>
              <a:t>Subtitle</a:t>
            </a:r>
            <a:endParaRPr lang="en-US" dirty="0"/>
          </a:p>
        </p:txBody>
      </p:sp>
      <p:sp>
        <p:nvSpPr>
          <p:cNvPr id="3" name="Text Placeholder 2"/>
          <p:cNvSpPr>
            <a:spLocks noGrp="1"/>
          </p:cNvSpPr>
          <p:nvPr>
            <p:ph type="body" sz="quarter" idx="10" hasCustomPrompt="1"/>
          </p:nvPr>
        </p:nvSpPr>
        <p:spPr>
          <a:xfrm>
            <a:off x="1020416" y="6176963"/>
            <a:ext cx="10027809" cy="681037"/>
          </a:xfrm>
          <a:prstGeom prst="rect">
            <a:avLst/>
          </a:prstGeom>
        </p:spPr>
        <p:txBody>
          <a:bodyPr/>
          <a:lstStyle>
            <a:lvl1pPr marL="0" indent="0">
              <a:buNone/>
              <a:defRPr sz="1600" baseline="0">
                <a:solidFill>
                  <a:schemeClr val="bg1"/>
                </a:solidFill>
                <a:latin typeface="Cambria" panose="02040503050406030204" pitchFamily="18" charset="0"/>
              </a:defRPr>
            </a:lvl1pPr>
            <a:lvl2pPr marL="457189" indent="0">
              <a:buNone/>
              <a:defRPr sz="1600">
                <a:solidFill>
                  <a:schemeClr val="bg1"/>
                </a:solidFill>
                <a:latin typeface="Cambria" panose="02040503050406030204" pitchFamily="18" charset="0"/>
              </a:defRPr>
            </a:lvl2pPr>
            <a:lvl3pPr marL="914377" indent="0">
              <a:buNone/>
              <a:defRPr sz="1600">
                <a:solidFill>
                  <a:schemeClr val="bg1"/>
                </a:solidFill>
                <a:latin typeface="Cambria" panose="02040503050406030204" pitchFamily="18" charset="0"/>
              </a:defRPr>
            </a:lvl3pPr>
            <a:lvl4pPr marL="1371566" indent="0">
              <a:buNone/>
              <a:defRPr sz="1600">
                <a:solidFill>
                  <a:schemeClr val="bg1"/>
                </a:solidFill>
                <a:latin typeface="Cambria" panose="02040503050406030204" pitchFamily="18" charset="0"/>
              </a:defRPr>
            </a:lvl4pPr>
            <a:lvl5pPr marL="1828755" indent="0">
              <a:buNone/>
              <a:defRPr sz="1600">
                <a:solidFill>
                  <a:schemeClr val="bg1"/>
                </a:solidFill>
                <a:latin typeface="Cambria" panose="02040503050406030204" pitchFamily="18" charset="0"/>
              </a:defRPr>
            </a:lvl5pPr>
          </a:lstStyle>
          <a:p>
            <a:pPr lvl="0"/>
            <a:r>
              <a:rPr lang="en-US" dirty="0" smtClean="0"/>
              <a:t>SOURCE: </a:t>
            </a:r>
          </a:p>
        </p:txBody>
      </p:sp>
      <p:sp>
        <p:nvSpPr>
          <p:cNvPr id="11" name="Oval 10"/>
          <p:cNvSpPr/>
          <p:nvPr userDrawn="1"/>
        </p:nvSpPr>
        <p:spPr>
          <a:xfrm>
            <a:off x="10885677" y="5626071"/>
            <a:ext cx="1033272" cy="969264"/>
          </a:xfrm>
          <a:prstGeom prst="ellipse">
            <a:avLst/>
          </a:prstGeom>
          <a:blipFill dpi="0" rotWithShape="1">
            <a:blip r:embed="rId2" cstate="print">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2403720"/>
      </p:ext>
    </p:extLst>
  </p:cSld>
  <p:clrMapOvr>
    <a:masterClrMapping/>
  </p:clrMapOvr>
  <p:transition spd="med">
    <p:pull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ond 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3487" y="4887940"/>
            <a:ext cx="12195487" cy="1995019"/>
          </a:xfrm>
          <a:prstGeom prst="rect">
            <a:avLst/>
          </a:prstGeom>
        </p:spPr>
      </p:pic>
      <p:pic>
        <p:nvPicPr>
          <p:cNvPr id="20" name="Picture 2" descr="http://www.clker.com/cliparts/y/D/Q/T/v/U/purple-phone-logo1-m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0282" y="5609553"/>
            <a:ext cx="438430" cy="43843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202048" y="5458348"/>
            <a:ext cx="715967" cy="715967"/>
          </a:xfrm>
          <a:prstGeom prst="roundRect">
            <a:avLst/>
          </a:prstGeom>
        </p:spPr>
      </p:pic>
      <p:pic>
        <p:nvPicPr>
          <p:cNvPr id="22" name="Picture 21"/>
          <p:cNvPicPr>
            <a:picLocks noChangeAspect="1"/>
          </p:cNvPicPr>
          <p:nvPr userDrawn="1"/>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8941668" y="5458348"/>
            <a:ext cx="671816" cy="679523"/>
          </a:xfrm>
          <a:prstGeom prst="roundRect">
            <a:avLst/>
          </a:prstGeom>
        </p:spPr>
      </p:pic>
      <p:pic>
        <p:nvPicPr>
          <p:cNvPr id="24" name="Picture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27228" y="5643112"/>
            <a:ext cx="455559" cy="371312"/>
          </a:xfrm>
          <a:prstGeom prst="rect">
            <a:avLst/>
          </a:prstGeom>
        </p:spPr>
      </p:pic>
      <p:sp>
        <p:nvSpPr>
          <p:cNvPr id="17" name="Rectangle 16"/>
          <p:cNvSpPr/>
          <p:nvPr userDrawn="1"/>
        </p:nvSpPr>
        <p:spPr>
          <a:xfrm>
            <a:off x="907" y="48676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graphicFrame>
        <p:nvGraphicFramePr>
          <p:cNvPr id="27" name="Table 26"/>
          <p:cNvGraphicFramePr>
            <a:graphicFrameLocks noGrp="1"/>
          </p:cNvGraphicFramePr>
          <p:nvPr userDrawn="1">
            <p:extLst>
              <p:ext uri="{D42A27DB-BD31-4B8C-83A1-F6EECF244321}">
                <p14:modId xmlns:p14="http://schemas.microsoft.com/office/powerpoint/2010/main" val="795358438"/>
              </p:ext>
            </p:extLst>
          </p:nvPr>
        </p:nvGraphicFramePr>
        <p:xfrm>
          <a:off x="776479" y="5575564"/>
          <a:ext cx="11101497" cy="420856"/>
        </p:xfrm>
        <a:graphic>
          <a:graphicData uri="http://schemas.openxmlformats.org/drawingml/2006/table">
            <a:tbl>
              <a:tblPr firstRow="1" bandRow="1">
                <a:tableStyleId>{5C22544A-7EE6-4342-B048-85BDC9FD1C3A}</a:tableStyleId>
              </a:tblPr>
              <a:tblGrid>
                <a:gridCol w="2920668"/>
                <a:gridCol w="2641054"/>
                <a:gridCol w="2281163"/>
                <a:gridCol w="3258612"/>
              </a:tblGrid>
              <a:tr h="420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502-4545</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solidFill>
                  <a:schemeClr val="bg1"/>
                </a:solidFill>
              </a:rPr>
              <a:pPr/>
              <a:t>‹#›</a:t>
            </a:fld>
            <a:endParaRPr lang="en-US" sz="1800" dirty="0">
              <a:solidFill>
                <a:schemeClr val="bg1"/>
              </a:solidFill>
            </a:endParaRPr>
          </a:p>
        </p:txBody>
      </p:sp>
      <p:sp>
        <p:nvSpPr>
          <p:cNvPr id="14" name="Title 1"/>
          <p:cNvSpPr>
            <a:spLocks noGrp="1"/>
          </p:cNvSpPr>
          <p:nvPr>
            <p:ph type="title" hasCustomPrompt="1"/>
          </p:nvPr>
        </p:nvSpPr>
        <p:spPr>
          <a:xfrm>
            <a:off x="838200" y="2602842"/>
            <a:ext cx="10515600" cy="1085895"/>
          </a:xfrm>
          <a:prstGeom prst="rect">
            <a:avLst/>
          </a:prstGeom>
        </p:spPr>
        <p:txBody>
          <a:bodyPr>
            <a:normAutofit/>
          </a:bodyPr>
          <a:lstStyle>
            <a:lvl1pPr algn="ctr">
              <a:defRPr sz="2800" b="1">
                <a:solidFill>
                  <a:schemeClr val="bg1"/>
                </a:solidFill>
                <a:latin typeface="Cambria" panose="02040503050406030204" pitchFamily="18" charset="0"/>
              </a:defRPr>
            </a:lvl1pPr>
          </a:lstStyle>
          <a:p>
            <a:r>
              <a:rPr lang="en-US" dirty="0" smtClean="0"/>
              <a:t>Subtitle</a:t>
            </a:r>
            <a:endParaRPr lang="en-US" dirty="0"/>
          </a:p>
        </p:txBody>
      </p:sp>
      <p:sp>
        <p:nvSpPr>
          <p:cNvPr id="18" name="Text Placeholder 2"/>
          <p:cNvSpPr>
            <a:spLocks noGrp="1"/>
          </p:cNvSpPr>
          <p:nvPr>
            <p:ph type="body" sz="quarter" idx="10" hasCustomPrompt="1"/>
          </p:nvPr>
        </p:nvSpPr>
        <p:spPr>
          <a:xfrm>
            <a:off x="9231" y="1600200"/>
            <a:ext cx="12169775" cy="4111605"/>
          </a:xfrm>
          <a:prstGeom prst="rect">
            <a:avLst/>
          </a:prstGeom>
        </p:spPr>
        <p:txBody>
          <a:bodyPr/>
          <a:lstStyle>
            <a:lvl1pPr marL="0" indent="0" algn="ctr">
              <a:buFontTx/>
              <a:buNone/>
              <a:defRPr sz="3600" b="1" baseline="0">
                <a:solidFill>
                  <a:schemeClr val="bg1"/>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Transition Slide Title</a:t>
            </a:r>
          </a:p>
        </p:txBody>
      </p:sp>
      <p:sp>
        <p:nvSpPr>
          <p:cNvPr id="13" name="Oval 12"/>
          <p:cNvSpPr/>
          <p:nvPr userDrawn="1"/>
        </p:nvSpPr>
        <p:spPr>
          <a:xfrm>
            <a:off x="268308" y="292798"/>
            <a:ext cx="1033272" cy="969264"/>
          </a:xfrm>
          <a:prstGeom prst="ellipse">
            <a:avLst/>
          </a:prstGeom>
          <a:blipFill dpi="0" rotWithShape="1">
            <a:blip r:embed="rId7" cstate="print">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799121"/>
      </p:ext>
    </p:extLst>
  </p:cSld>
  <p:clrMapOvr>
    <a:masterClrMapping/>
  </p:clrMapOvr>
  <p:transition spd="med">
    <p:pull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pic>
        <p:nvPicPr>
          <p:cNvPr id="5" name="Picture 4"/>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104" t="-689" r="418" b="10698"/>
          <a:stretch/>
        </p:blipFill>
        <p:spPr>
          <a:xfrm>
            <a:off x="0" y="-130628"/>
            <a:ext cx="12192000" cy="6994682"/>
          </a:xfrm>
          <a:prstGeom prst="rect">
            <a:avLst/>
          </a:prstGeom>
        </p:spPr>
      </p:pic>
      <p:pic>
        <p:nvPicPr>
          <p:cNvPr id="7" name="Picture 6" descr="icon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78680" y="717253"/>
            <a:ext cx="2834640" cy="2834640"/>
          </a:xfrm>
          <a:prstGeom prst="ellipse">
            <a:avLst/>
          </a:prstGeom>
          <a:noFill/>
        </p:spPr>
      </p:pic>
      <p:sp>
        <p:nvSpPr>
          <p:cNvPr id="11" name="Text Placeholder 2"/>
          <p:cNvSpPr>
            <a:spLocks noGrp="1"/>
          </p:cNvSpPr>
          <p:nvPr>
            <p:ph type="body" sz="quarter" idx="10" hasCustomPrompt="1"/>
          </p:nvPr>
        </p:nvSpPr>
        <p:spPr>
          <a:xfrm>
            <a:off x="0" y="4141693"/>
            <a:ext cx="12192000" cy="2716305"/>
          </a:xfrm>
          <a:prstGeom prst="rect">
            <a:avLst/>
          </a:prstGeom>
        </p:spPr>
        <p:txBody>
          <a:bodyPr/>
          <a:lstStyle>
            <a:lvl1pPr marL="0" indent="0" algn="ctr">
              <a:buNone/>
              <a:defRPr sz="5400">
                <a:solidFill>
                  <a:schemeClr val="accent5">
                    <a:lumMod val="50000"/>
                  </a:schemeClr>
                </a:solidFill>
                <a:latin typeface="Cambria" panose="02040503050406030204" pitchFamily="18" charset="0"/>
              </a:defRPr>
            </a:lvl1pPr>
            <a:lvl2pPr marL="457189" indent="0" algn="ctr">
              <a:buNone/>
              <a:defRPr>
                <a:solidFill>
                  <a:schemeClr val="accent5">
                    <a:lumMod val="50000"/>
                  </a:schemeClr>
                </a:solidFill>
              </a:defRPr>
            </a:lvl2pPr>
            <a:lvl3pPr marL="914377" indent="0" algn="ctr">
              <a:buNone/>
              <a:defRPr>
                <a:solidFill>
                  <a:schemeClr val="accent5">
                    <a:lumMod val="50000"/>
                  </a:schemeClr>
                </a:solidFill>
              </a:defRPr>
            </a:lvl3pPr>
            <a:lvl4pPr marL="1371566" indent="0" algn="ctr">
              <a:buNone/>
              <a:defRPr>
                <a:solidFill>
                  <a:schemeClr val="accent5">
                    <a:lumMod val="50000"/>
                  </a:schemeClr>
                </a:solidFill>
              </a:defRPr>
            </a:lvl4pPr>
            <a:lvl5pPr marL="1828755" indent="0" algn="ctr">
              <a:buNone/>
              <a:defRPr>
                <a:solidFill>
                  <a:schemeClr val="accent5">
                    <a:lumMod val="50000"/>
                  </a:schemeClr>
                </a:solidFill>
              </a:defRPr>
            </a:lvl5pPr>
          </a:lstStyle>
          <a:p>
            <a:pPr lvl="0"/>
            <a:r>
              <a:rPr lang="en-US" dirty="0" smtClean="0"/>
              <a:t>Event Title</a:t>
            </a:r>
          </a:p>
          <a:p>
            <a:pPr lvl="0"/>
            <a:endParaRPr lang="en-US" dirty="0" smtClean="0"/>
          </a:p>
        </p:txBody>
      </p:sp>
      <p:sp>
        <p:nvSpPr>
          <p:cNvPr id="12" name="Text Placeholder 4"/>
          <p:cNvSpPr>
            <a:spLocks noGrp="1"/>
          </p:cNvSpPr>
          <p:nvPr>
            <p:ph type="body" sz="quarter" idx="11" hasCustomPrompt="1"/>
          </p:nvPr>
        </p:nvSpPr>
        <p:spPr>
          <a:xfrm>
            <a:off x="0" y="4894729"/>
            <a:ext cx="12192000" cy="1963270"/>
          </a:xfrm>
          <a:prstGeom prst="rect">
            <a:avLst/>
          </a:prstGeom>
        </p:spPr>
        <p:txBody>
          <a:bodyPr/>
          <a:lstStyle>
            <a:lvl1pPr marL="0" indent="0" algn="ctr">
              <a:buFontTx/>
              <a:buNone/>
              <a:defRPr baseline="0">
                <a:solidFill>
                  <a:schemeClr val="accent5">
                    <a:lumMod val="50000"/>
                  </a:schemeClr>
                </a:solidFill>
                <a:latin typeface="Cambria" panose="02040503050406030204" pitchFamily="18" charset="0"/>
              </a:defRPr>
            </a:lvl1pPr>
            <a:lvl2pPr marL="457189" indent="0" algn="ctr">
              <a:buFontTx/>
              <a:buNone/>
              <a:defRPr>
                <a:solidFill>
                  <a:schemeClr val="accent5">
                    <a:lumMod val="50000"/>
                  </a:schemeClr>
                </a:solidFill>
                <a:latin typeface="Cambria" panose="02040503050406030204" pitchFamily="18" charset="0"/>
              </a:defRPr>
            </a:lvl2pPr>
            <a:lvl3pPr marL="914377" indent="0" algn="ctr">
              <a:buFontTx/>
              <a:buNone/>
              <a:defRPr>
                <a:solidFill>
                  <a:schemeClr val="accent5">
                    <a:lumMod val="50000"/>
                  </a:schemeClr>
                </a:solidFill>
                <a:latin typeface="Cambria" panose="02040503050406030204" pitchFamily="18" charset="0"/>
              </a:defRPr>
            </a:lvl3pPr>
            <a:lvl4pPr marL="1371566" indent="0" algn="ctr">
              <a:buFontTx/>
              <a:buNone/>
              <a:defRPr>
                <a:solidFill>
                  <a:schemeClr val="accent5">
                    <a:lumMod val="50000"/>
                  </a:schemeClr>
                </a:solidFill>
                <a:latin typeface="Cambria" panose="02040503050406030204" pitchFamily="18" charset="0"/>
              </a:defRPr>
            </a:lvl4pPr>
            <a:lvl5pPr marL="1828755" indent="0" algn="ctr">
              <a:buFontTx/>
              <a:buNone/>
              <a:defRPr>
                <a:solidFill>
                  <a:schemeClr val="accent5">
                    <a:lumMod val="50000"/>
                  </a:schemeClr>
                </a:solidFill>
                <a:latin typeface="Cambria" panose="02040503050406030204" pitchFamily="18" charset="0"/>
              </a:defRPr>
            </a:lvl5pPr>
          </a:lstStyle>
          <a:p>
            <a:pPr lvl="0"/>
            <a:r>
              <a:rPr lang="en-US" dirty="0" smtClean="0"/>
              <a:t>Date/Time/Place</a:t>
            </a:r>
          </a:p>
        </p:txBody>
      </p:sp>
    </p:spTree>
    <p:extLst>
      <p:ext uri="{BB962C8B-B14F-4D97-AF65-F5344CB8AC3E}">
        <p14:creationId xmlns:p14="http://schemas.microsoft.com/office/powerpoint/2010/main" val="3146933566"/>
      </p:ext>
    </p:extLst>
  </p:cSld>
  <p:clrMapOvr>
    <a:masterClrMapping/>
  </p:clrMapOvr>
  <p:transition spd="med">
    <p:pull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30" name="Picture 29"/>
          <p:cNvPicPr>
            <a:picLocks noChangeAspect="1"/>
          </p:cNvPicPr>
          <p:nvPr userDrawn="1"/>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16934" y="4867835"/>
            <a:ext cx="12208933" cy="1995019"/>
          </a:xfrm>
          <a:prstGeom prst="rect">
            <a:avLst/>
          </a:prstGeom>
        </p:spPr>
      </p:pic>
      <p:sp>
        <p:nvSpPr>
          <p:cNvPr id="12" name="Rectangle 11"/>
          <p:cNvSpPr/>
          <p:nvPr userDrawn="1"/>
        </p:nvSpPr>
        <p:spPr>
          <a:xfrm>
            <a:off x="907" y="4867650"/>
            <a:ext cx="12192000" cy="141565"/>
          </a:xfrm>
          <a:prstGeom prst="rect">
            <a:avLst/>
          </a:prstGeom>
          <a:solidFill>
            <a:srgbClr val="960000"/>
          </a:solidFill>
          <a:ln>
            <a:solidFill>
              <a:srgbClr val="96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graphicFrame>
        <p:nvGraphicFramePr>
          <p:cNvPr id="41" name="Table 40"/>
          <p:cNvGraphicFramePr>
            <a:graphicFrameLocks noGrp="1"/>
          </p:cNvGraphicFramePr>
          <p:nvPr userDrawn="1">
            <p:extLst>
              <p:ext uri="{D42A27DB-BD31-4B8C-83A1-F6EECF244321}">
                <p14:modId xmlns:p14="http://schemas.microsoft.com/office/powerpoint/2010/main" val="3115904168"/>
              </p:ext>
            </p:extLst>
          </p:nvPr>
        </p:nvGraphicFramePr>
        <p:xfrm>
          <a:off x="838199" y="5686883"/>
          <a:ext cx="11017883" cy="365760"/>
        </p:xfrm>
        <a:graphic>
          <a:graphicData uri="http://schemas.openxmlformats.org/drawingml/2006/table">
            <a:tbl>
              <a:tblPr firstRow="1" bandRow="1">
                <a:tableStyleId>{5C22544A-7EE6-4342-B048-85BDC9FD1C3A}</a:tableStyleId>
              </a:tblPr>
              <a:tblGrid>
                <a:gridCol w="2898670"/>
                <a:gridCol w="2621162"/>
                <a:gridCol w="2263982"/>
                <a:gridCol w="3234069"/>
              </a:tblGrid>
              <a:tr h="31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502-4500</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pic>
        <p:nvPicPr>
          <p:cNvPr id="42" name="Picture 41"/>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6678303" y="5699096"/>
            <a:ext cx="458749" cy="373913"/>
          </a:xfrm>
          <a:prstGeom prst="rect">
            <a:avLst/>
          </a:prstGeom>
        </p:spPr>
      </p:pic>
      <p:pic>
        <p:nvPicPr>
          <p:cNvPr id="43" name="Picture 2" descr="http://www.clker.com/cliparts/y/D/Q/T/v/U/purple-phone-logo1-md.png"/>
          <p:cNvPicPr>
            <a:picLocks noChangeAspect="1" noChangeArrowheads="1"/>
          </p:cNvPicPr>
          <p:nvPr userDrawn="1"/>
        </p:nvPicPr>
        <p:blipFill>
          <a:blip r:embed="rId4" cstate="print">
            <a:grayscl/>
            <a:extLst>
              <a:ext uri="{28A0092B-C50C-407E-A947-70E740481C1C}">
                <a14:useLocalDpi xmlns:a14="http://schemas.microsoft.com/office/drawing/2010/main" val="0"/>
              </a:ext>
            </a:extLst>
          </a:blip>
          <a:srcRect/>
          <a:stretch>
            <a:fillRect/>
          </a:stretch>
        </p:blipFill>
        <p:spPr bwMode="auto">
          <a:xfrm>
            <a:off x="3342968" y="5685649"/>
            <a:ext cx="423076" cy="42307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p:cNvPicPr>
            <a:picLocks noChangeAspect="1"/>
          </p:cNvPicPr>
          <p:nvPr userDrawn="1"/>
        </p:nvPicPr>
        <p:blipFill>
          <a:blip r:embed="rId5"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flipH="1">
            <a:off x="274843" y="5514621"/>
            <a:ext cx="715967" cy="715967"/>
          </a:xfrm>
          <a:prstGeom prst="roundRect">
            <a:avLst/>
          </a:prstGeom>
        </p:spPr>
      </p:pic>
      <p:pic>
        <p:nvPicPr>
          <p:cNvPr id="45" name="Picture 44"/>
          <p:cNvPicPr>
            <a:picLocks noChangeAspect="1"/>
          </p:cNvPicPr>
          <p:nvPr userDrawn="1"/>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00931" y="5514622"/>
            <a:ext cx="682653" cy="690484"/>
          </a:xfrm>
          <a:prstGeom prst="roundRect">
            <a:avLst/>
          </a:prstGeom>
        </p:spPr>
      </p:pic>
      <p:sp>
        <p:nvSpPr>
          <p:cNvPr id="46" name="Text Placeholder 2"/>
          <p:cNvSpPr>
            <a:spLocks noGrp="1"/>
          </p:cNvSpPr>
          <p:nvPr>
            <p:ph type="body" sz="quarter" idx="10" hasCustomPrompt="1"/>
          </p:nvPr>
        </p:nvSpPr>
        <p:spPr>
          <a:xfrm>
            <a:off x="9231" y="1008130"/>
            <a:ext cx="12169775" cy="4703675"/>
          </a:xfrm>
          <a:prstGeom prst="rect">
            <a:avLst/>
          </a:prstGeom>
        </p:spPr>
        <p:txBody>
          <a:bodyPr/>
          <a:lstStyle>
            <a:lvl1pPr marL="0" indent="0" algn="ctr">
              <a:buFontTx/>
              <a:buNone/>
              <a:defRPr sz="3600" b="1" baseline="0">
                <a:solidFill>
                  <a:schemeClr val="accent5">
                    <a:lumMod val="50000"/>
                  </a:schemeClr>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Office of Research and Data</a:t>
            </a:r>
          </a:p>
        </p:txBody>
      </p:sp>
      <p:sp>
        <p:nvSpPr>
          <p:cNvPr id="49" name="Text Placeholder 48"/>
          <p:cNvSpPr>
            <a:spLocks noGrp="1"/>
          </p:cNvSpPr>
          <p:nvPr>
            <p:ph type="body" sz="quarter" idx="11" hasCustomPrompt="1"/>
          </p:nvPr>
        </p:nvSpPr>
        <p:spPr>
          <a:xfrm>
            <a:off x="9525" y="2030413"/>
            <a:ext cx="12157075" cy="2836862"/>
          </a:xfrm>
          <a:prstGeom prst="rect">
            <a:avLst/>
          </a:prstGeom>
        </p:spPr>
        <p:txBody>
          <a:bodyPr>
            <a:normAutofit/>
          </a:bodyPr>
          <a:lstStyle>
            <a:lvl1pPr marL="0" indent="0" algn="ctr">
              <a:buFontTx/>
              <a:buNone/>
              <a:defRPr sz="2800">
                <a:solidFill>
                  <a:schemeClr val="accent5">
                    <a:lumMod val="50000"/>
                  </a:schemeClr>
                </a:solidFill>
                <a:latin typeface="Cambria" panose="02040503050406030204" pitchFamily="18" charset="0"/>
              </a:defRPr>
            </a:lvl1pPr>
            <a:lvl2pPr marL="457189" indent="0" algn="ctr">
              <a:buFontTx/>
              <a:buNone/>
              <a:defRPr sz="2800">
                <a:latin typeface="Cambria" panose="02040503050406030204" pitchFamily="18" charset="0"/>
              </a:defRPr>
            </a:lvl2pPr>
            <a:lvl3pPr marL="914377" indent="0" algn="ctr">
              <a:buFontTx/>
              <a:buNone/>
              <a:defRPr sz="2800">
                <a:latin typeface="Cambria" panose="02040503050406030204" pitchFamily="18" charset="0"/>
              </a:defRPr>
            </a:lvl3pPr>
            <a:lvl4pPr marL="1371566" indent="0" algn="ctr">
              <a:buFontTx/>
              <a:buNone/>
              <a:defRPr sz="2800">
                <a:latin typeface="Cambria" panose="02040503050406030204" pitchFamily="18" charset="0"/>
              </a:defRPr>
            </a:lvl4pPr>
            <a:lvl5pPr marL="1828755" indent="0" algn="ctr">
              <a:buFontTx/>
              <a:buNone/>
              <a:defRPr sz="2800">
                <a:latin typeface="Cambria" panose="02040503050406030204" pitchFamily="18" charset="0"/>
              </a:defRPr>
            </a:lvl5pPr>
          </a:lstStyle>
          <a:p>
            <a:pPr lvl="0"/>
            <a:r>
              <a:rPr lang="en-US" dirty="0" smtClean="0"/>
              <a:t>Presenter’s Name</a:t>
            </a:r>
          </a:p>
          <a:p>
            <a:pPr lvl="0"/>
            <a:r>
              <a:rPr lang="en-US" dirty="0" smtClean="0"/>
              <a:t>Presenter’s Title</a:t>
            </a:r>
          </a:p>
          <a:p>
            <a:pPr lvl="0"/>
            <a:endParaRPr lang="en-US" dirty="0" smtClean="0"/>
          </a:p>
          <a:p>
            <a:pPr lvl="0"/>
            <a:r>
              <a:rPr lang="en-US" dirty="0" smtClean="0"/>
              <a:t>Presenter’s Name</a:t>
            </a:r>
          </a:p>
          <a:p>
            <a:pPr lvl="0"/>
            <a:r>
              <a:rPr lang="en-US" dirty="0" smtClean="0"/>
              <a:t>Presenter’s Title</a:t>
            </a:r>
            <a:endParaRPr lang="en-US" dirty="0"/>
          </a:p>
        </p:txBody>
      </p:sp>
      <p:pic>
        <p:nvPicPr>
          <p:cNvPr id="13" name="Picture 12"/>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74843" y="286048"/>
            <a:ext cx="1029825" cy="968703"/>
          </a:xfrm>
          <a:prstGeom prst="rect">
            <a:avLst/>
          </a:prstGeom>
        </p:spPr>
      </p:pic>
    </p:spTree>
    <p:extLst>
      <p:ext uri="{BB962C8B-B14F-4D97-AF65-F5344CB8AC3E}">
        <p14:creationId xmlns:p14="http://schemas.microsoft.com/office/powerpoint/2010/main" val="701425498"/>
      </p:ext>
    </p:extLst>
  </p:cSld>
  <p:clrMapOvr>
    <a:masterClrMapping/>
  </p:clrMapOvr>
  <p:transition spd="med">
    <p:pull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605119" y="1756024"/>
            <a:ext cx="10986246"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208179"/>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chemeClr val="accent5">
                    <a:lumMod val="50000"/>
                  </a:schemeClr>
                </a:solidFill>
              </a:rPr>
              <a:pPr/>
              <a:t>‹#›</a:t>
            </a:fld>
            <a:endParaRPr lang="en-US" dirty="0">
              <a:solidFill>
                <a:schemeClr val="accent5">
                  <a:lumMod val="50000"/>
                </a:schemeClr>
              </a:solidFill>
            </a:endParaRPr>
          </a:p>
        </p:txBody>
      </p:sp>
      <p:sp>
        <p:nvSpPr>
          <p:cNvPr id="18" name="Text Placeholder 10"/>
          <p:cNvSpPr>
            <a:spLocks noGrp="1"/>
          </p:cNvSpPr>
          <p:nvPr>
            <p:ph type="body" sz="quarter" idx="15" hasCustomPrompt="1"/>
          </p:nvPr>
        </p:nvSpPr>
        <p:spPr>
          <a:xfrm>
            <a:off x="914399" y="6172696"/>
            <a:ext cx="10152111"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1987935553"/>
      </p:ext>
    </p:extLst>
  </p:cSld>
  <p:clrMapOvr>
    <a:masterClrMapping/>
  </p:clrMapOvr>
  <p:transition spd="med">
    <p:pull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33000">
              <a:schemeClr val="accent5">
                <a:lumMod val="75000"/>
              </a:schemeClr>
            </a:gs>
            <a:gs pos="66000">
              <a:schemeClr val="accent5">
                <a:lumMod val="75000"/>
              </a:schemeClr>
            </a:gs>
            <a:gs pos="97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00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4" r:id="rId4"/>
    <p:sldLayoutId id="2147483668" r:id="rId5"/>
    <p:sldLayoutId id="2147483676" r:id="rId6"/>
    <p:sldLayoutId id="2147483672" r:id="rId7"/>
    <p:sldLayoutId id="2147483669" r:id="rId8"/>
    <p:sldLayoutId id="2147483670" r:id="rId9"/>
    <p:sldLayoutId id="2147483677" r:id="rId10"/>
    <p:sldLayoutId id="2147483678" r:id="rId11"/>
    <p:sldLayoutId id="2147483680" r:id="rId12"/>
    <p:sldLayoutId id="2147483673" r:id="rId13"/>
    <p:sldLayoutId id="2147483679" r:id="rId14"/>
    <p:sldLayoutId id="2147483674" r:id="rId15"/>
    <p:sldLayoutId id="2147483675" r:id="rId16"/>
    <p:sldLayoutId id="2147483683" r:id="rId17"/>
    <p:sldLayoutId id="2147483684" r:id="rId18"/>
  </p:sldLayoutIdLst>
  <p:transition spd="med">
    <p:pull dir="u"/>
  </p:transition>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172" t="50242" r="695" b="32485"/>
          <a:stretch/>
        </p:blipFill>
        <p:spPr>
          <a:xfrm>
            <a:off x="0" y="2575854"/>
            <a:ext cx="12192000" cy="4282146"/>
          </a:xfrm>
          <a:prstGeom prst="rect">
            <a:avLst/>
          </a:prstGeom>
        </p:spPr>
      </p:pic>
      <p:sp>
        <p:nvSpPr>
          <p:cNvPr id="13" name="Rectangle 12"/>
          <p:cNvSpPr/>
          <p:nvPr/>
        </p:nvSpPr>
        <p:spPr>
          <a:xfrm>
            <a:off x="0" y="2451549"/>
            <a:ext cx="12192000" cy="105704"/>
          </a:xfrm>
          <a:prstGeom prst="rect">
            <a:avLst/>
          </a:prstGeom>
          <a:solidFill>
            <a:srgbClr val="960000"/>
          </a:solidFill>
          <a:ln>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prstClr val="white"/>
              </a:solidFill>
            </a:endParaRPr>
          </a:p>
        </p:txBody>
      </p:sp>
      <p:sp>
        <p:nvSpPr>
          <p:cNvPr id="20" name="Text Placeholder 1"/>
          <p:cNvSpPr txBox="1">
            <a:spLocks/>
          </p:cNvSpPr>
          <p:nvPr/>
        </p:nvSpPr>
        <p:spPr>
          <a:xfrm>
            <a:off x="0" y="425672"/>
            <a:ext cx="12192000" cy="172632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400" b="1" dirty="0" smtClean="0">
                <a:solidFill>
                  <a:schemeClr val="bg1"/>
                </a:solidFill>
              </a:rPr>
              <a:t>Relevant Conduct </a:t>
            </a:r>
          </a:p>
          <a:p>
            <a:pPr marL="0" indent="0" algn="ctr">
              <a:buNone/>
            </a:pPr>
            <a:r>
              <a:rPr lang="en-US" sz="5400" b="1" dirty="0" smtClean="0">
                <a:solidFill>
                  <a:schemeClr val="bg1"/>
                </a:solidFill>
              </a:rPr>
              <a:t>&amp; Felon-in-Possession</a:t>
            </a:r>
            <a:endParaRPr lang="en-US" sz="5400" b="1" dirty="0">
              <a:solidFill>
                <a:schemeClr val="bg1"/>
              </a:solidFill>
            </a:endParaRPr>
          </a:p>
        </p:txBody>
      </p:sp>
      <p:sp>
        <p:nvSpPr>
          <p:cNvPr id="21" name="Text Placeholder 2"/>
          <p:cNvSpPr txBox="1">
            <a:spLocks/>
          </p:cNvSpPr>
          <p:nvPr/>
        </p:nvSpPr>
        <p:spPr>
          <a:xfrm>
            <a:off x="951813" y="3445235"/>
            <a:ext cx="10263364" cy="262542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smtClean="0">
                <a:solidFill>
                  <a:srgbClr val="960000"/>
                </a:solidFill>
              </a:rPr>
              <a:t>Districts of Kansas &amp; Western Missouri Guideline Training Seminar          Kansas City, MO                             Thursday, February 25, 2016</a:t>
            </a:r>
          </a:p>
        </p:txBody>
      </p:sp>
      <p:sp>
        <p:nvSpPr>
          <p:cNvPr id="6" name="TextBox 5"/>
          <p:cNvSpPr txBox="1"/>
          <p:nvPr/>
        </p:nvSpPr>
        <p:spPr>
          <a:xfrm>
            <a:off x="583323" y="6274676"/>
            <a:ext cx="2009752" cy="369332"/>
          </a:xfrm>
          <a:prstGeom prst="rect">
            <a:avLst/>
          </a:prstGeom>
          <a:noFill/>
        </p:spPr>
        <p:txBody>
          <a:bodyPr wrap="square" rtlCol="0">
            <a:spAutoFit/>
          </a:bodyPr>
          <a:lstStyle/>
          <a:p>
            <a:r>
              <a:rPr lang="en-US" dirty="0" smtClean="0"/>
              <a:t>February </a:t>
            </a:r>
            <a:r>
              <a:rPr lang="en-US" dirty="0" smtClean="0"/>
              <a:t>18, </a:t>
            </a:r>
            <a:r>
              <a:rPr lang="en-US" dirty="0" smtClean="0"/>
              <a:t>2016</a:t>
            </a:r>
            <a:endParaRPr lang="en-US" dirty="0"/>
          </a:p>
        </p:txBody>
      </p:sp>
    </p:spTree>
    <p:extLst>
      <p:ext uri="{BB962C8B-B14F-4D97-AF65-F5344CB8AC3E}">
        <p14:creationId xmlns:p14="http://schemas.microsoft.com/office/powerpoint/2010/main" val="2916009976"/>
      </p:ext>
    </p:extLst>
  </p:cSld>
  <p:clrMapOvr>
    <a:masterClrMapping/>
  </p:clrMapOvr>
  <p:transition spd="med">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333471"/>
            <a:ext cx="12166012" cy="720057"/>
          </a:xfrm>
        </p:spPr>
        <p:txBody>
          <a:bodyPr>
            <a:normAutofit/>
          </a:bodyPr>
          <a:lstStyle/>
          <a:p>
            <a:r>
              <a:rPr lang="en-US" sz="4000" b="1" dirty="0" smtClean="0"/>
              <a:t>Grouping Under “Rule (d)”</a:t>
            </a:r>
            <a:endParaRPr lang="en-US" sz="4000" b="1" dirty="0"/>
          </a:p>
        </p:txBody>
      </p:sp>
      <p:sp>
        <p:nvSpPr>
          <p:cNvPr id="18" name="Text Box 3"/>
          <p:cNvSpPr txBox="1">
            <a:spLocks noChangeArrowheads="1"/>
          </p:cNvSpPr>
          <p:nvPr/>
        </p:nvSpPr>
        <p:spPr bwMode="auto">
          <a:xfrm>
            <a:off x="6400813" y="1322395"/>
            <a:ext cx="2128332" cy="1569660"/>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“Straw” 3</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1" name="Text Box 3"/>
          <p:cNvSpPr txBox="1">
            <a:spLocks noChangeArrowheads="1"/>
          </p:cNvSpPr>
          <p:nvPr/>
        </p:nvSpPr>
        <p:spPr bwMode="auto">
          <a:xfrm>
            <a:off x="8977760" y="1320341"/>
            <a:ext cx="2121164" cy="1569660"/>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“Straw” 4</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2" name="Text Box 3"/>
          <p:cNvSpPr txBox="1">
            <a:spLocks noChangeArrowheads="1"/>
          </p:cNvSpPr>
          <p:nvPr/>
        </p:nvSpPr>
        <p:spPr bwMode="auto">
          <a:xfrm>
            <a:off x="3745036" y="1308537"/>
            <a:ext cx="2272134" cy="1569660"/>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“Straw” 2</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3" name="Text Box 3"/>
          <p:cNvSpPr txBox="1">
            <a:spLocks noChangeArrowheads="1"/>
          </p:cNvSpPr>
          <p:nvPr/>
        </p:nvSpPr>
        <p:spPr bwMode="auto">
          <a:xfrm>
            <a:off x="1213945" y="1281507"/>
            <a:ext cx="2118083" cy="1569660"/>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“Straw” </a:t>
            </a:r>
            <a:r>
              <a:rPr lang="en-US" altLang="en-US" sz="3600" dirty="0">
                <a:solidFill>
                  <a:schemeClr val="bg1"/>
                </a:solidFill>
                <a:latin typeface="+mn-lt"/>
                <a:cs typeface="Times New Roman" panose="02020603050405020304" pitchFamily="18" charset="0"/>
              </a:rPr>
              <a:t>1</a:t>
            </a: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5" name="Text Box 3"/>
          <p:cNvSpPr txBox="1">
            <a:spLocks noChangeArrowheads="1"/>
          </p:cNvSpPr>
          <p:nvPr/>
        </p:nvSpPr>
        <p:spPr bwMode="auto">
          <a:xfrm>
            <a:off x="3681489" y="1178006"/>
            <a:ext cx="2382979" cy="1815882"/>
          </a:xfrm>
          <a:prstGeom prst="rect">
            <a:avLst/>
          </a:prstGeom>
          <a:noFill/>
          <a:ln w="76200">
            <a:solidFill>
              <a:srgbClr val="FFFF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n-US" altLang="en-US" sz="2800" b="1" dirty="0">
              <a:solidFill>
                <a:srgbClr val="FFFF99"/>
              </a:solidFill>
              <a:latin typeface="+mn-lt"/>
              <a:cs typeface="Times New Roman" panose="02020603050405020304" pitchFamily="18" charset="0"/>
            </a:endParaRPr>
          </a:p>
          <a:p>
            <a:pPr algn="ctr" eaLnBrk="1" hangingPunct="1">
              <a:spcBef>
                <a:spcPct val="50000"/>
              </a:spcBef>
              <a:buFontTx/>
              <a:buNone/>
            </a:pPr>
            <a:endParaRPr lang="en-US" altLang="en-US" sz="2800" b="1" dirty="0" smtClean="0">
              <a:solidFill>
                <a:srgbClr val="FFFF99"/>
              </a:solidFill>
              <a:latin typeface="+mn-lt"/>
            </a:endParaRPr>
          </a:p>
          <a:p>
            <a:pPr algn="ctr" eaLnBrk="1" hangingPunct="1">
              <a:spcBef>
                <a:spcPct val="50000"/>
              </a:spcBef>
              <a:buFontTx/>
              <a:buNone/>
            </a:pPr>
            <a:endParaRPr lang="en-US" altLang="en-US" sz="2800" b="1" dirty="0">
              <a:solidFill>
                <a:srgbClr val="FFFF99"/>
              </a:solidFill>
              <a:latin typeface="+mn-lt"/>
            </a:endParaRPr>
          </a:p>
        </p:txBody>
      </p:sp>
      <p:sp>
        <p:nvSpPr>
          <p:cNvPr id="11" name="Text Box 3"/>
          <p:cNvSpPr txBox="1">
            <a:spLocks noChangeArrowheads="1"/>
          </p:cNvSpPr>
          <p:nvPr/>
        </p:nvSpPr>
        <p:spPr bwMode="auto">
          <a:xfrm>
            <a:off x="1074919" y="1172743"/>
            <a:ext cx="2382979" cy="1815882"/>
          </a:xfrm>
          <a:prstGeom prst="rect">
            <a:avLst/>
          </a:prstGeom>
          <a:noFill/>
          <a:ln w="76200">
            <a:solidFill>
              <a:srgbClr val="FFFF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n-US" altLang="en-US" sz="2800" b="1" dirty="0">
              <a:solidFill>
                <a:srgbClr val="FFFF99"/>
              </a:solidFill>
              <a:latin typeface="+mn-lt"/>
              <a:cs typeface="Times New Roman" panose="02020603050405020304" pitchFamily="18" charset="0"/>
            </a:endParaRPr>
          </a:p>
          <a:p>
            <a:pPr algn="ctr" eaLnBrk="1" hangingPunct="1">
              <a:spcBef>
                <a:spcPct val="50000"/>
              </a:spcBef>
              <a:buFontTx/>
              <a:buNone/>
            </a:pPr>
            <a:endParaRPr lang="en-US" altLang="en-US" sz="2800" b="1" dirty="0" smtClean="0">
              <a:solidFill>
                <a:srgbClr val="FFFF99"/>
              </a:solidFill>
              <a:latin typeface="+mn-lt"/>
            </a:endParaRPr>
          </a:p>
          <a:p>
            <a:pPr algn="ctr" eaLnBrk="1" hangingPunct="1">
              <a:spcBef>
                <a:spcPct val="50000"/>
              </a:spcBef>
              <a:buFontTx/>
              <a:buNone/>
            </a:pPr>
            <a:endParaRPr lang="en-US" altLang="en-US" sz="2800" b="1" dirty="0">
              <a:solidFill>
                <a:srgbClr val="FFFF99"/>
              </a:solidFill>
              <a:latin typeface="+mn-lt"/>
            </a:endParaRPr>
          </a:p>
        </p:txBody>
      </p:sp>
      <p:sp>
        <p:nvSpPr>
          <p:cNvPr id="12" name="Text Box 3"/>
          <p:cNvSpPr txBox="1">
            <a:spLocks noChangeArrowheads="1"/>
          </p:cNvSpPr>
          <p:nvPr/>
        </p:nvSpPr>
        <p:spPr bwMode="auto">
          <a:xfrm>
            <a:off x="8857847" y="1183258"/>
            <a:ext cx="2382979" cy="1815882"/>
          </a:xfrm>
          <a:prstGeom prst="rect">
            <a:avLst/>
          </a:prstGeom>
          <a:noFill/>
          <a:ln w="76200">
            <a:solidFill>
              <a:srgbClr val="FFFF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n-US" altLang="en-US" sz="2800" b="1" dirty="0">
              <a:solidFill>
                <a:srgbClr val="FFFF99"/>
              </a:solidFill>
              <a:latin typeface="+mn-lt"/>
              <a:cs typeface="Times New Roman" panose="02020603050405020304" pitchFamily="18" charset="0"/>
            </a:endParaRPr>
          </a:p>
          <a:p>
            <a:pPr algn="ctr" eaLnBrk="1" hangingPunct="1">
              <a:spcBef>
                <a:spcPct val="50000"/>
              </a:spcBef>
              <a:buFontTx/>
              <a:buNone/>
            </a:pPr>
            <a:endParaRPr lang="en-US" altLang="en-US" sz="2800" b="1" dirty="0" smtClean="0">
              <a:solidFill>
                <a:srgbClr val="FFFF99"/>
              </a:solidFill>
              <a:latin typeface="+mn-lt"/>
            </a:endParaRPr>
          </a:p>
          <a:p>
            <a:pPr algn="ctr" eaLnBrk="1" hangingPunct="1">
              <a:spcBef>
                <a:spcPct val="50000"/>
              </a:spcBef>
              <a:buFontTx/>
              <a:buNone/>
            </a:pPr>
            <a:endParaRPr lang="en-US" altLang="en-US" sz="2800" b="1" dirty="0">
              <a:solidFill>
                <a:srgbClr val="FFFF99"/>
              </a:solidFill>
              <a:latin typeface="+mn-lt"/>
            </a:endParaRPr>
          </a:p>
        </p:txBody>
      </p:sp>
      <p:sp>
        <p:nvSpPr>
          <p:cNvPr id="13" name="Text Box 3"/>
          <p:cNvSpPr txBox="1">
            <a:spLocks noChangeArrowheads="1"/>
          </p:cNvSpPr>
          <p:nvPr/>
        </p:nvSpPr>
        <p:spPr bwMode="auto">
          <a:xfrm>
            <a:off x="6293310" y="1188509"/>
            <a:ext cx="2382979" cy="1815882"/>
          </a:xfrm>
          <a:prstGeom prst="rect">
            <a:avLst/>
          </a:prstGeom>
          <a:noFill/>
          <a:ln w="76200">
            <a:solidFill>
              <a:srgbClr val="FFFF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n-US" altLang="en-US" sz="2800" b="1" dirty="0">
              <a:solidFill>
                <a:srgbClr val="FFFF99"/>
              </a:solidFill>
              <a:latin typeface="+mn-lt"/>
              <a:cs typeface="Times New Roman" panose="02020603050405020304" pitchFamily="18" charset="0"/>
            </a:endParaRPr>
          </a:p>
          <a:p>
            <a:pPr algn="ctr" eaLnBrk="1" hangingPunct="1">
              <a:spcBef>
                <a:spcPct val="50000"/>
              </a:spcBef>
              <a:buFontTx/>
              <a:buNone/>
            </a:pPr>
            <a:endParaRPr lang="en-US" altLang="en-US" sz="2800" b="1" dirty="0" smtClean="0">
              <a:solidFill>
                <a:srgbClr val="FFFF99"/>
              </a:solidFill>
              <a:latin typeface="+mn-lt"/>
            </a:endParaRPr>
          </a:p>
          <a:p>
            <a:pPr algn="ctr" eaLnBrk="1" hangingPunct="1">
              <a:spcBef>
                <a:spcPct val="50000"/>
              </a:spcBef>
              <a:buFontTx/>
              <a:buNone/>
            </a:pPr>
            <a:endParaRPr lang="en-US" altLang="en-US" sz="2800" b="1" dirty="0">
              <a:solidFill>
                <a:srgbClr val="FFFF99"/>
              </a:solidFill>
              <a:latin typeface="+mn-lt"/>
            </a:endParaRPr>
          </a:p>
        </p:txBody>
      </p:sp>
      <p:sp>
        <p:nvSpPr>
          <p:cNvPr id="14" name="Text Box 5"/>
          <p:cNvSpPr txBox="1">
            <a:spLocks noChangeArrowheads="1"/>
          </p:cNvSpPr>
          <p:nvPr/>
        </p:nvSpPr>
        <p:spPr bwMode="auto">
          <a:xfrm>
            <a:off x="1970695" y="4435902"/>
            <a:ext cx="8241073" cy="2308324"/>
          </a:xfrm>
          <a:prstGeom prst="rect">
            <a:avLst/>
          </a:prstGeom>
          <a:noFill/>
          <a:ln w="57150">
            <a:solidFill>
              <a:srgbClr val="FF0000"/>
            </a:solidFill>
            <a:miter lim="800000"/>
            <a:headEnd/>
            <a:tailEnd/>
          </a:ln>
        </p:spPr>
        <p:txBody>
          <a:bodyPr wrap="square">
            <a:spAutoFit/>
          </a:bodyPr>
          <a:lstStyle/>
          <a:p>
            <a:pPr algn="ctr"/>
            <a:r>
              <a:rPr lang="en-US" sz="3600" b="1" dirty="0">
                <a:solidFill>
                  <a:schemeClr val="bg1"/>
                </a:solidFill>
              </a:rPr>
              <a:t>One application, with the offense level for the group based on an aggregate of the </a:t>
            </a:r>
            <a:r>
              <a:rPr lang="en-US" sz="3600" b="1" dirty="0" smtClean="0">
                <a:solidFill>
                  <a:schemeClr val="bg1"/>
                </a:solidFill>
              </a:rPr>
              <a:t>firearms </a:t>
            </a:r>
            <a:r>
              <a:rPr lang="en-US" sz="3600" b="1" dirty="0">
                <a:solidFill>
                  <a:schemeClr val="bg1"/>
                </a:solidFill>
              </a:rPr>
              <a:t>and the offense conduct “taken as a whole</a:t>
            </a:r>
            <a:r>
              <a:rPr lang="en-US" sz="3600" b="1" dirty="0" smtClean="0">
                <a:solidFill>
                  <a:schemeClr val="bg1"/>
                </a:solidFill>
              </a:rPr>
              <a:t>”</a:t>
            </a:r>
            <a:endParaRPr lang="en-US" sz="3600" b="1" dirty="0">
              <a:solidFill>
                <a:schemeClr val="bg1"/>
              </a:solidFill>
            </a:endParaRPr>
          </a:p>
        </p:txBody>
      </p:sp>
      <p:sp>
        <p:nvSpPr>
          <p:cNvPr id="15" name="Line 1038"/>
          <p:cNvSpPr>
            <a:spLocks noChangeShapeType="1"/>
          </p:cNvSpPr>
          <p:nvPr/>
        </p:nvSpPr>
        <p:spPr bwMode="auto">
          <a:xfrm flipH="1" flipV="1">
            <a:off x="4966138" y="3008728"/>
            <a:ext cx="1098330" cy="1480142"/>
          </a:xfrm>
          <a:prstGeom prst="line">
            <a:avLst/>
          </a:prstGeom>
          <a:noFill/>
          <a:ln w="57150">
            <a:solidFill>
              <a:srgbClr val="FF3300"/>
            </a:solidFill>
            <a:round/>
            <a:headEnd/>
            <a:tailEnd/>
          </a:ln>
        </p:spPr>
        <p:txBody>
          <a:bodyPr/>
          <a:lstStyle/>
          <a:p>
            <a:endParaRPr lang="en-US">
              <a:solidFill>
                <a:prstClr val="black"/>
              </a:solidFill>
            </a:endParaRPr>
          </a:p>
        </p:txBody>
      </p:sp>
      <p:sp>
        <p:nvSpPr>
          <p:cNvPr id="17" name="Line 1038"/>
          <p:cNvSpPr>
            <a:spLocks noChangeShapeType="1"/>
          </p:cNvSpPr>
          <p:nvPr/>
        </p:nvSpPr>
        <p:spPr bwMode="auto">
          <a:xfrm flipH="1">
            <a:off x="6064467" y="3025942"/>
            <a:ext cx="1502978" cy="1415211"/>
          </a:xfrm>
          <a:prstGeom prst="line">
            <a:avLst/>
          </a:prstGeom>
          <a:noFill/>
          <a:ln w="57150">
            <a:solidFill>
              <a:srgbClr val="FF3300"/>
            </a:solidFill>
            <a:round/>
            <a:headEnd/>
            <a:tailEnd/>
          </a:ln>
        </p:spPr>
        <p:txBody>
          <a:bodyPr/>
          <a:lstStyle/>
          <a:p>
            <a:endParaRPr lang="en-US">
              <a:solidFill>
                <a:prstClr val="black"/>
              </a:solidFill>
            </a:endParaRPr>
          </a:p>
        </p:txBody>
      </p:sp>
      <p:sp>
        <p:nvSpPr>
          <p:cNvPr id="19" name="Line 1038"/>
          <p:cNvSpPr>
            <a:spLocks noChangeShapeType="1"/>
          </p:cNvSpPr>
          <p:nvPr/>
        </p:nvSpPr>
        <p:spPr bwMode="auto">
          <a:xfrm flipH="1" flipV="1">
            <a:off x="2380570" y="3008728"/>
            <a:ext cx="3498990" cy="1427174"/>
          </a:xfrm>
          <a:prstGeom prst="line">
            <a:avLst/>
          </a:prstGeom>
          <a:noFill/>
          <a:ln w="57150">
            <a:solidFill>
              <a:srgbClr val="FF3300"/>
            </a:solidFill>
            <a:round/>
            <a:headEnd/>
            <a:tailEnd/>
          </a:ln>
        </p:spPr>
        <p:txBody>
          <a:bodyPr/>
          <a:lstStyle/>
          <a:p>
            <a:endParaRPr lang="en-US">
              <a:solidFill>
                <a:prstClr val="black"/>
              </a:solidFill>
            </a:endParaRPr>
          </a:p>
        </p:txBody>
      </p:sp>
      <p:sp>
        <p:nvSpPr>
          <p:cNvPr id="26" name="Line 1038"/>
          <p:cNvSpPr>
            <a:spLocks noChangeShapeType="1"/>
          </p:cNvSpPr>
          <p:nvPr/>
        </p:nvSpPr>
        <p:spPr bwMode="auto">
          <a:xfrm flipH="1">
            <a:off x="6017170" y="3031194"/>
            <a:ext cx="4009692" cy="1409959"/>
          </a:xfrm>
          <a:prstGeom prst="line">
            <a:avLst/>
          </a:prstGeom>
          <a:noFill/>
          <a:ln w="57150">
            <a:solidFill>
              <a:srgbClr val="FF3300"/>
            </a:solidFill>
            <a:round/>
            <a:headEnd/>
            <a:tailEnd/>
          </a:ln>
        </p:spPr>
        <p:txBody>
          <a:bodyPr/>
          <a:lstStyle/>
          <a:p>
            <a:endParaRPr lang="en-US">
              <a:solidFill>
                <a:prstClr val="black"/>
              </a:solidFill>
            </a:endParaRPr>
          </a:p>
        </p:txBody>
      </p:sp>
    </p:spTree>
    <p:extLst>
      <p:ext uri="{BB962C8B-B14F-4D97-AF65-F5344CB8AC3E}">
        <p14:creationId xmlns:p14="http://schemas.microsoft.com/office/powerpoint/2010/main" val="3071179945"/>
      </p:ext>
    </p:extLst>
  </p:cSld>
  <p:clrMapOvr>
    <a:masterClrMapping/>
  </p:clrMapOvr>
  <p:transition spd="med">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7" y="569458"/>
            <a:ext cx="12166012" cy="1133506"/>
          </a:xfrm>
        </p:spPr>
        <p:txBody>
          <a:bodyPr>
            <a:normAutofit fontScale="90000"/>
          </a:bodyPr>
          <a:lstStyle/>
          <a:p>
            <a:r>
              <a:rPr lang="en-GB" sz="4000" b="1" dirty="0" smtClean="0">
                <a:solidFill>
                  <a:srgbClr val="FFFFFF"/>
                </a:solidFill>
                <a:cs typeface="Times New Roman" pitchFamily="18" charset="0"/>
              </a:rPr>
              <a:t>Issue: §2K2.1(a) </a:t>
            </a:r>
            <a:r>
              <a:rPr lang="en-GB" sz="4000" b="1" dirty="0">
                <a:solidFill>
                  <a:srgbClr val="FFFFFF"/>
                </a:solidFill>
                <a:cs typeface="Times New Roman" pitchFamily="18" charset="0"/>
              </a:rPr>
              <a:t>– Base Offense Levels (BOLs</a:t>
            </a:r>
            <a:r>
              <a:rPr lang="en-GB" sz="4000" b="1" dirty="0" smtClean="0">
                <a:solidFill>
                  <a:srgbClr val="FFFFFF"/>
                </a:solidFill>
                <a:cs typeface="Times New Roman" pitchFamily="18" charset="0"/>
              </a:rPr>
              <a:t>) for </a:t>
            </a:r>
            <a:br>
              <a:rPr lang="en-GB" sz="4000" b="1" dirty="0" smtClean="0">
                <a:solidFill>
                  <a:srgbClr val="FFFFFF"/>
                </a:solidFill>
                <a:cs typeface="Times New Roman" pitchFamily="18" charset="0"/>
              </a:rPr>
            </a:br>
            <a:r>
              <a:rPr lang="en-GB" sz="4000" b="1" dirty="0" smtClean="0">
                <a:solidFill>
                  <a:srgbClr val="FFFFFF"/>
                </a:solidFill>
                <a:cs typeface="Times New Roman" pitchFamily="18" charset="0"/>
              </a:rPr>
              <a:t>More Serious Types of Firearms</a:t>
            </a:r>
            <a:endParaRPr lang="en-US" dirty="0"/>
          </a:p>
        </p:txBody>
      </p:sp>
      <p:sp>
        <p:nvSpPr>
          <p:cNvPr id="3" name="Content Placeholder 2"/>
          <p:cNvSpPr>
            <a:spLocks noGrp="1"/>
          </p:cNvSpPr>
          <p:nvPr>
            <p:ph sz="half" idx="1"/>
          </p:nvPr>
        </p:nvSpPr>
        <p:spPr>
          <a:xfrm>
            <a:off x="694067" y="2738716"/>
            <a:ext cx="10890262" cy="3729196"/>
          </a:xfrm>
        </p:spPr>
        <p:txBody>
          <a:bodyPr/>
          <a:lstStyle/>
          <a:p>
            <a:r>
              <a:rPr lang="en-US" sz="3600" dirty="0" smtClean="0"/>
              <a:t>Semiautomatic firearm capable of accepting a large capacity magazine</a:t>
            </a:r>
          </a:p>
          <a:p>
            <a:pPr lvl="4"/>
            <a:endParaRPr lang="en-US" sz="3000" dirty="0" smtClean="0"/>
          </a:p>
          <a:p>
            <a:r>
              <a:rPr lang="en-US" sz="3600" dirty="0" smtClean="0"/>
              <a:t>Application Note 2 requires that a magazine </a:t>
            </a:r>
            <a:r>
              <a:rPr lang="en-US" sz="3600" i="1" dirty="0" smtClean="0"/>
              <a:t>that could accept</a:t>
            </a:r>
            <a:r>
              <a:rPr lang="en-US" sz="3600" dirty="0" smtClean="0"/>
              <a:t> more than 15 rounds was either: </a:t>
            </a:r>
          </a:p>
          <a:p>
            <a:pPr lvl="1"/>
            <a:r>
              <a:rPr lang="en-US" sz="3200" dirty="0" smtClean="0">
                <a:solidFill>
                  <a:srgbClr val="00FFFF"/>
                </a:solidFill>
              </a:rPr>
              <a:t>attached to the firearm, or</a:t>
            </a:r>
          </a:p>
          <a:p>
            <a:pPr lvl="1"/>
            <a:r>
              <a:rPr lang="en-US" sz="3200" dirty="0" smtClean="0">
                <a:solidFill>
                  <a:srgbClr val="00FFFF"/>
                </a:solidFill>
              </a:rPr>
              <a:t>in close proximity to the firearm</a:t>
            </a:r>
          </a:p>
        </p:txBody>
      </p:sp>
      <p:sp>
        <p:nvSpPr>
          <p:cNvPr id="5" name="Text Box 5"/>
          <p:cNvSpPr txBox="1">
            <a:spLocks noChangeArrowheads="1"/>
          </p:cNvSpPr>
          <p:nvPr/>
        </p:nvSpPr>
        <p:spPr bwMode="auto">
          <a:xfrm>
            <a:off x="0" y="1852307"/>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GB" dirty="0" smtClean="0">
                <a:solidFill>
                  <a:srgbClr val="00FFFF"/>
                </a:solidFill>
                <a:cs typeface="Times New Roman" pitchFamily="18" charset="0"/>
              </a:rPr>
              <a:t>§2K2.1(a)(1), (a)(3), &amp; (a)(4)</a:t>
            </a:r>
            <a:endParaRPr lang="en-US" dirty="0">
              <a:solidFill>
                <a:srgbClr val="00FFFF"/>
              </a:solidFill>
              <a:latin typeface="+mj-lt"/>
              <a:cs typeface="Times New Roman" pitchFamily="18" charset="0"/>
            </a:endParaRPr>
          </a:p>
        </p:txBody>
      </p:sp>
    </p:spTree>
    <p:extLst>
      <p:ext uri="{BB962C8B-B14F-4D97-AF65-F5344CB8AC3E}">
        <p14:creationId xmlns:p14="http://schemas.microsoft.com/office/powerpoint/2010/main" val="3134881360"/>
      </p:ext>
    </p:extLst>
  </p:cSld>
  <p:clrMapOvr>
    <a:masterClrMapping/>
  </p:clrMapOvr>
  <p:transition spd="med">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827157"/>
            <a:ext cx="12169775" cy="1530196"/>
          </a:xfrm>
        </p:spPr>
        <p:txBody>
          <a:bodyPr/>
          <a:lstStyle/>
          <a:p>
            <a:r>
              <a:rPr lang="en-GB" sz="4800" dirty="0" smtClean="0"/>
              <a:t>Selected Specific </a:t>
            </a:r>
            <a:r>
              <a:rPr lang="en-GB" sz="4800" dirty="0"/>
              <a:t>Offense </a:t>
            </a:r>
            <a:r>
              <a:rPr lang="en-GB" sz="4800" dirty="0" smtClean="0"/>
              <a:t>Characteristics</a:t>
            </a:r>
          </a:p>
          <a:p>
            <a:r>
              <a:rPr lang="en-US" sz="4000" dirty="0" smtClean="0"/>
              <a:t>§2K2.1(b)</a:t>
            </a:r>
          </a:p>
        </p:txBody>
      </p:sp>
    </p:spTree>
    <p:extLst>
      <p:ext uri="{BB962C8B-B14F-4D97-AF65-F5344CB8AC3E}">
        <p14:creationId xmlns:p14="http://schemas.microsoft.com/office/powerpoint/2010/main" val="2905813468"/>
      </p:ext>
    </p:extLst>
  </p:cSld>
  <p:clrMapOvr>
    <a:masterClrMapping/>
  </p:clrMapOvr>
  <p:transition spd="med">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Rectangle 2"/>
          <p:cNvSpPr>
            <a:spLocks noGrp="1" noChangeArrowheads="1"/>
          </p:cNvSpPr>
          <p:nvPr>
            <p:ph type="title"/>
          </p:nvPr>
        </p:nvSpPr>
        <p:spPr>
          <a:xfrm>
            <a:off x="12994" y="551960"/>
            <a:ext cx="12166012" cy="711501"/>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t>Number of Firearms SOC</a:t>
            </a:r>
          </a:p>
        </p:txBody>
      </p:sp>
      <p:sp>
        <p:nvSpPr>
          <p:cNvPr id="329732" name="Text Box 5"/>
          <p:cNvSpPr txBox="1">
            <a:spLocks noChangeArrowheads="1"/>
          </p:cNvSpPr>
          <p:nvPr/>
        </p:nvSpPr>
        <p:spPr bwMode="auto">
          <a:xfrm>
            <a:off x="12994" y="1310760"/>
            <a:ext cx="12166012" cy="6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9pPr>
          </a:lstStyle>
          <a:p>
            <a:pPr algn="ctr" eaLnBrk="1" hangingPunct="1">
              <a:lnSpc>
                <a:spcPct val="95000"/>
              </a:lnSpc>
              <a:spcBef>
                <a:spcPts val="2250"/>
              </a:spcBef>
              <a:buClr>
                <a:srgbClr val="FFFFFF"/>
              </a:buClr>
              <a:buSzPct val="100000"/>
            </a:pPr>
            <a:r>
              <a:rPr lang="en-GB" dirty="0">
                <a:solidFill>
                  <a:srgbClr val="66FFFF"/>
                </a:solidFill>
                <a:latin typeface="+mj-lt"/>
              </a:rPr>
              <a:t>§2K2.1(b)(1), App. Note 5</a:t>
            </a:r>
          </a:p>
        </p:txBody>
      </p:sp>
      <p:sp>
        <p:nvSpPr>
          <p:cNvPr id="329734" name="TextBox 6"/>
          <p:cNvSpPr txBox="1">
            <a:spLocks noChangeArrowheads="1"/>
          </p:cNvSpPr>
          <p:nvPr/>
        </p:nvSpPr>
        <p:spPr bwMode="auto">
          <a:xfrm>
            <a:off x="693683" y="2289476"/>
            <a:ext cx="1023444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r>
              <a:rPr lang="en-US" sz="3200" dirty="0"/>
              <a:t>	</a:t>
            </a:r>
            <a:r>
              <a:rPr lang="en-US" dirty="0">
                <a:solidFill>
                  <a:schemeClr val="bg1"/>
                </a:solidFill>
                <a:latin typeface="+mj-lt"/>
              </a:rPr>
              <a:t>Number of Firearms 		Increase in Level</a:t>
            </a:r>
          </a:p>
          <a:p>
            <a:pPr eaLnBrk="1" hangingPunct="1"/>
            <a:r>
              <a:rPr lang="en-US" dirty="0">
                <a:solidFill>
                  <a:srgbClr val="66FFFF"/>
                </a:solidFill>
                <a:latin typeface="+mj-lt"/>
              </a:rPr>
              <a:t>(A) 		3-7 					</a:t>
            </a:r>
            <a:r>
              <a:rPr lang="en-US" dirty="0" smtClean="0">
                <a:solidFill>
                  <a:srgbClr val="66FFFF"/>
                </a:solidFill>
                <a:latin typeface="+mj-lt"/>
              </a:rPr>
              <a:t>	add </a:t>
            </a:r>
            <a:r>
              <a:rPr lang="en-US" dirty="0">
                <a:solidFill>
                  <a:srgbClr val="66FFFF"/>
                </a:solidFill>
                <a:latin typeface="+mj-lt"/>
              </a:rPr>
              <a:t>2</a:t>
            </a:r>
          </a:p>
          <a:p>
            <a:pPr eaLnBrk="1" hangingPunct="1"/>
            <a:r>
              <a:rPr lang="en-US" dirty="0">
                <a:solidFill>
                  <a:srgbClr val="66FFFF"/>
                </a:solidFill>
                <a:latin typeface="+mj-lt"/>
              </a:rPr>
              <a:t>(B) 		8-24 					add 4</a:t>
            </a:r>
          </a:p>
          <a:p>
            <a:pPr eaLnBrk="1" hangingPunct="1"/>
            <a:r>
              <a:rPr lang="en-US" dirty="0">
                <a:solidFill>
                  <a:srgbClr val="66FFFF"/>
                </a:solidFill>
                <a:latin typeface="+mj-lt"/>
              </a:rPr>
              <a:t>(C) 		25-99 				</a:t>
            </a:r>
            <a:r>
              <a:rPr lang="en-US" dirty="0" smtClean="0">
                <a:solidFill>
                  <a:srgbClr val="66FFFF"/>
                </a:solidFill>
                <a:latin typeface="+mj-lt"/>
              </a:rPr>
              <a:t>	add </a:t>
            </a:r>
            <a:r>
              <a:rPr lang="en-US" dirty="0">
                <a:solidFill>
                  <a:srgbClr val="66FFFF"/>
                </a:solidFill>
                <a:latin typeface="+mj-lt"/>
              </a:rPr>
              <a:t>6</a:t>
            </a:r>
          </a:p>
          <a:p>
            <a:pPr eaLnBrk="1" hangingPunct="1"/>
            <a:r>
              <a:rPr lang="en-US" dirty="0">
                <a:solidFill>
                  <a:srgbClr val="66FFFF"/>
                </a:solidFill>
                <a:latin typeface="+mj-lt"/>
              </a:rPr>
              <a:t>(D) 		100-199 				</a:t>
            </a:r>
            <a:r>
              <a:rPr lang="en-US" dirty="0" smtClean="0">
                <a:solidFill>
                  <a:srgbClr val="66FFFF"/>
                </a:solidFill>
                <a:latin typeface="+mj-lt"/>
              </a:rPr>
              <a:t>	add </a:t>
            </a:r>
            <a:r>
              <a:rPr lang="en-US" dirty="0">
                <a:solidFill>
                  <a:srgbClr val="66FFFF"/>
                </a:solidFill>
                <a:latin typeface="+mj-lt"/>
              </a:rPr>
              <a:t>8</a:t>
            </a:r>
          </a:p>
          <a:p>
            <a:pPr eaLnBrk="1" hangingPunct="1"/>
            <a:r>
              <a:rPr lang="en-US" dirty="0">
                <a:solidFill>
                  <a:srgbClr val="66FFFF"/>
                </a:solidFill>
                <a:latin typeface="+mj-lt"/>
              </a:rPr>
              <a:t>(E) 		200 or more 			</a:t>
            </a:r>
            <a:r>
              <a:rPr lang="en-US" dirty="0" smtClean="0">
                <a:solidFill>
                  <a:srgbClr val="66FFFF"/>
                </a:solidFill>
                <a:latin typeface="+mj-lt"/>
              </a:rPr>
              <a:t>	add </a:t>
            </a:r>
            <a:r>
              <a:rPr lang="en-US" dirty="0">
                <a:solidFill>
                  <a:srgbClr val="66FFFF"/>
                </a:solidFill>
                <a:latin typeface="+mj-lt"/>
              </a:rPr>
              <a:t>10</a:t>
            </a:r>
          </a:p>
        </p:txBody>
      </p:sp>
    </p:spTree>
    <p:extLst>
      <p:ext uri="{BB962C8B-B14F-4D97-AF65-F5344CB8AC3E}">
        <p14:creationId xmlns:p14="http://schemas.microsoft.com/office/powerpoint/2010/main" val="29018215"/>
      </p:ext>
    </p:extLst>
  </p:cSld>
  <p:clrMapOvr>
    <a:masterClrMapping/>
  </p:clrMapOvr>
  <p:transition spd="med">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5" name="Rectangle 2"/>
          <p:cNvSpPr>
            <a:spLocks noGrp="1" noChangeArrowheads="1"/>
          </p:cNvSpPr>
          <p:nvPr>
            <p:ph type="title"/>
          </p:nvPr>
        </p:nvSpPr>
        <p:spPr>
          <a:xfrm>
            <a:off x="0" y="528599"/>
            <a:ext cx="12166012" cy="795706"/>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t>Stolen Gun/Obliterated Serial Number SOC</a:t>
            </a:r>
          </a:p>
        </p:txBody>
      </p:sp>
      <p:sp>
        <p:nvSpPr>
          <p:cNvPr id="330756" name="Rectangle 3"/>
          <p:cNvSpPr>
            <a:spLocks noGrp="1" noChangeArrowheads="1"/>
          </p:cNvSpPr>
          <p:nvPr>
            <p:ph sz="half" idx="1"/>
          </p:nvPr>
        </p:nvSpPr>
        <p:spPr>
          <a:xfrm>
            <a:off x="665864" y="2118639"/>
            <a:ext cx="10842965" cy="4215049"/>
          </a:xfrm>
        </p:spPr>
        <p:txBody>
          <a:bodyPr lIns="90000" tIns="46800" rIns="90000" bIns="46800"/>
          <a:lstStyle/>
          <a:p>
            <a:pPr marL="339725" indent="-339725" defTabSz="457200">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smtClean="0"/>
              <a:t>If any firearm </a:t>
            </a:r>
          </a:p>
          <a:p>
            <a:pPr marL="739775" lvl="1"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dirty="0" smtClean="0">
                <a:solidFill>
                  <a:srgbClr val="66FFFF"/>
                </a:solidFill>
              </a:rPr>
              <a:t>Was stolen, increase by 2 levels </a:t>
            </a:r>
          </a:p>
          <a:p>
            <a:pPr marL="739775" lvl="1"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600" dirty="0" smtClean="0">
              <a:solidFill>
                <a:srgbClr val="66FFFF"/>
              </a:solidFill>
            </a:endParaRPr>
          </a:p>
          <a:p>
            <a:pPr marL="739775" lvl="1"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3200" dirty="0" smtClean="0">
              <a:solidFill>
                <a:srgbClr val="66FFFF"/>
              </a:solidFill>
            </a:endParaRPr>
          </a:p>
          <a:p>
            <a:pPr marL="739775" lvl="1"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dirty="0" smtClean="0">
                <a:solidFill>
                  <a:srgbClr val="66FFFF"/>
                </a:solidFill>
              </a:rPr>
              <a:t>Had an altered or obliterated serial number, increase by 4 levels</a:t>
            </a:r>
          </a:p>
          <a:p>
            <a:pPr marL="1654152" lvl="3"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600" dirty="0"/>
          </a:p>
          <a:p>
            <a:pPr marL="282586" indent="-282575" defTabSz="457200">
              <a:buClr>
                <a:srgbClr val="66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a:t>Strict liability </a:t>
            </a:r>
            <a:r>
              <a:rPr lang="en-GB" sz="3600" dirty="0" smtClean="0"/>
              <a:t>standard</a:t>
            </a:r>
          </a:p>
        </p:txBody>
      </p:sp>
      <p:sp>
        <p:nvSpPr>
          <p:cNvPr id="330757" name="Text Box 5"/>
          <p:cNvSpPr txBox="1">
            <a:spLocks noChangeArrowheads="1"/>
          </p:cNvSpPr>
          <p:nvPr/>
        </p:nvSpPr>
        <p:spPr bwMode="auto">
          <a:xfrm>
            <a:off x="0" y="1191386"/>
            <a:ext cx="12166011" cy="6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9pPr>
          </a:lstStyle>
          <a:p>
            <a:pPr algn="ctr" eaLnBrk="1" hangingPunct="1">
              <a:lnSpc>
                <a:spcPct val="95000"/>
              </a:lnSpc>
              <a:spcBef>
                <a:spcPts val="2250"/>
              </a:spcBef>
              <a:buClr>
                <a:srgbClr val="FFFFFF"/>
              </a:buClr>
              <a:buSzPct val="100000"/>
            </a:pPr>
            <a:r>
              <a:rPr lang="en-GB" dirty="0">
                <a:solidFill>
                  <a:srgbClr val="66FFFF"/>
                </a:solidFill>
                <a:latin typeface="+mj-lt"/>
              </a:rPr>
              <a:t>§2K2.1(b)(4), App. Note 8</a:t>
            </a:r>
          </a:p>
        </p:txBody>
      </p:sp>
      <p:sp>
        <p:nvSpPr>
          <p:cNvPr id="330759" name="TextBox 7"/>
          <p:cNvSpPr txBox="1">
            <a:spLocks noChangeArrowheads="1"/>
          </p:cNvSpPr>
          <p:nvPr/>
        </p:nvSpPr>
        <p:spPr bwMode="auto">
          <a:xfrm>
            <a:off x="1248632" y="3114198"/>
            <a:ext cx="8839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US" sz="3200" b="1" dirty="0">
                <a:solidFill>
                  <a:srgbClr val="FFFF66"/>
                </a:solidFill>
                <a:latin typeface="+mj-lt"/>
              </a:rPr>
              <a:t>OR </a:t>
            </a:r>
          </a:p>
          <a:p>
            <a:pPr algn="ctr" eaLnBrk="1" hangingPunct="1"/>
            <a:r>
              <a:rPr lang="en-US" sz="3200" b="1" dirty="0">
                <a:solidFill>
                  <a:srgbClr val="FFFF66"/>
                </a:solidFill>
                <a:latin typeface="+mj-lt"/>
              </a:rPr>
              <a:t>(</a:t>
            </a:r>
            <a:r>
              <a:rPr lang="en-US" sz="3200" b="1" i="1" dirty="0">
                <a:solidFill>
                  <a:srgbClr val="FFFF66"/>
                </a:solidFill>
                <a:latin typeface="+mj-lt"/>
              </a:rPr>
              <a:t>i.e.</a:t>
            </a:r>
            <a:r>
              <a:rPr lang="en-US" sz="3200" b="1" dirty="0">
                <a:solidFill>
                  <a:srgbClr val="FFFF66"/>
                </a:solidFill>
                <a:latin typeface="+mj-lt"/>
              </a:rPr>
              <a:t>, </a:t>
            </a:r>
            <a:r>
              <a:rPr lang="en-US" sz="3200" b="1" u="sng" dirty="0">
                <a:solidFill>
                  <a:srgbClr val="FFFF66"/>
                </a:solidFill>
                <a:latin typeface="+mj-lt"/>
              </a:rPr>
              <a:t>cannot</a:t>
            </a:r>
            <a:r>
              <a:rPr lang="en-US" sz="3200" b="1" dirty="0">
                <a:solidFill>
                  <a:srgbClr val="FFFF66"/>
                </a:solidFill>
                <a:latin typeface="+mj-lt"/>
              </a:rPr>
              <a:t> give both; use the greater)</a:t>
            </a:r>
          </a:p>
        </p:txBody>
      </p:sp>
    </p:spTree>
    <p:extLst>
      <p:ext uri="{BB962C8B-B14F-4D97-AF65-F5344CB8AC3E}">
        <p14:creationId xmlns:p14="http://schemas.microsoft.com/office/powerpoint/2010/main" val="1536827780"/>
      </p:ext>
    </p:extLst>
  </p:cSld>
  <p:clrMapOvr>
    <a:masterClrMapping/>
  </p:clrMapOvr>
  <p:transition spd="med">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343109"/>
            <a:ext cx="12166012" cy="705515"/>
          </a:xfrm>
        </p:spPr>
        <p:txBody>
          <a:bodyPr>
            <a:normAutofit/>
          </a:bodyPr>
          <a:lstStyle/>
          <a:p>
            <a:r>
              <a:rPr lang="en-US" sz="4000" b="1" dirty="0" smtClean="0"/>
              <a:t>Issue Regarding Stolen Firearm</a:t>
            </a:r>
            <a:endParaRPr lang="en-US" sz="4000" b="1" dirty="0"/>
          </a:p>
        </p:txBody>
      </p:sp>
      <p:sp>
        <p:nvSpPr>
          <p:cNvPr id="324612" name="Rectangle 3"/>
          <p:cNvSpPr>
            <a:spLocks noGrp="1" noChangeArrowheads="1"/>
          </p:cNvSpPr>
          <p:nvPr>
            <p:ph sz="half" idx="1"/>
          </p:nvPr>
        </p:nvSpPr>
        <p:spPr>
          <a:xfrm>
            <a:off x="528507" y="1930191"/>
            <a:ext cx="11171916" cy="4478998"/>
          </a:xfrm>
        </p:spPr>
        <p:txBody>
          <a:bodyPr/>
          <a:lstStyle/>
          <a:p>
            <a:r>
              <a:rPr lang="en-US" sz="3600" dirty="0" smtClean="0">
                <a:cs typeface="Times New Roman" pitchFamily="18" charset="0"/>
              </a:rPr>
              <a:t>If the only offense is § 922(</a:t>
            </a:r>
            <a:r>
              <a:rPr lang="en-US" sz="3600" dirty="0" err="1" smtClean="0">
                <a:cs typeface="Times New Roman" pitchFamily="18" charset="0"/>
              </a:rPr>
              <a:t>i</a:t>
            </a:r>
            <a:r>
              <a:rPr lang="en-US" sz="3600" dirty="0" smtClean="0">
                <a:cs typeface="Times New Roman" pitchFamily="18" charset="0"/>
              </a:rPr>
              <a:t>), (j), or (u), or § 924(l) or (m) (offenses involving stolen firearms/ammunition) </a:t>
            </a:r>
          </a:p>
          <a:p>
            <a:endParaRPr lang="en-US" sz="3600" dirty="0" smtClean="0">
              <a:cs typeface="Times New Roman" pitchFamily="18" charset="0"/>
            </a:endParaRPr>
          </a:p>
          <a:p>
            <a:r>
              <a:rPr lang="en-US" sz="3600" dirty="0" smtClean="0">
                <a:cs typeface="Times New Roman" pitchFamily="18" charset="0"/>
              </a:rPr>
              <a:t>The BOL is determined under (a)(7) (BOL 12)</a:t>
            </a:r>
            <a:endParaRPr lang="en-US" sz="3200" dirty="0" smtClean="0">
              <a:cs typeface="Times New Roman" pitchFamily="18" charset="0"/>
            </a:endParaRPr>
          </a:p>
          <a:p>
            <a:pPr marL="1714466" lvl="4" indent="-342900">
              <a:buFontTx/>
              <a:buChar char="•"/>
            </a:pPr>
            <a:endParaRPr lang="en-US" sz="3000" dirty="0" smtClean="0">
              <a:cs typeface="Times New Roman" pitchFamily="18" charset="0"/>
            </a:endParaRPr>
          </a:p>
          <a:p>
            <a:pPr marL="342900" lvl="1" indent="-342900">
              <a:buFontTx/>
              <a:buChar char="•"/>
            </a:pPr>
            <a:r>
              <a:rPr lang="en-US" sz="3600" b="1" i="1" dirty="0" smtClean="0">
                <a:cs typeface="Times New Roman" pitchFamily="18" charset="0"/>
              </a:rPr>
              <a:t>Do not</a:t>
            </a:r>
            <a:r>
              <a:rPr lang="en-US" sz="3600" dirty="0" smtClean="0">
                <a:cs typeface="Times New Roman" pitchFamily="18" charset="0"/>
              </a:rPr>
              <a:t> apply SOC (b)(4)(A) (+2) for stolen firearm, </a:t>
            </a:r>
            <a:r>
              <a:rPr lang="en-US" sz="3600" i="1" dirty="0" smtClean="0">
                <a:solidFill>
                  <a:srgbClr val="FFFF00"/>
                </a:solidFill>
                <a:cs typeface="Times New Roman" pitchFamily="18" charset="0"/>
              </a:rPr>
              <a:t>but</a:t>
            </a:r>
            <a:r>
              <a:rPr lang="en-US" sz="3600" dirty="0" smtClean="0">
                <a:cs typeface="Times New Roman" pitchFamily="18" charset="0"/>
              </a:rPr>
              <a:t> the SOC for altered serial number (b)(4)(B) (+4) can apply</a:t>
            </a:r>
            <a:endParaRPr lang="en-US" sz="3600" dirty="0">
              <a:cs typeface="Times New Roman" pitchFamily="18" charset="0"/>
            </a:endParaRPr>
          </a:p>
        </p:txBody>
      </p:sp>
      <p:sp>
        <p:nvSpPr>
          <p:cNvPr id="324613" name="Text Box 5"/>
          <p:cNvSpPr txBox="1">
            <a:spLocks noChangeArrowheads="1"/>
          </p:cNvSpPr>
          <p:nvPr/>
        </p:nvSpPr>
        <p:spPr bwMode="auto">
          <a:xfrm>
            <a:off x="1" y="1021797"/>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2K2.1(b)(4) &amp; App. Note 8</a:t>
            </a:r>
            <a:endParaRPr lang="en-US" dirty="0">
              <a:solidFill>
                <a:srgbClr val="66FFFF"/>
              </a:solidFill>
              <a:latin typeface="+mj-lt"/>
              <a:cs typeface="Times New Roman" pitchFamily="18" charset="0"/>
            </a:endParaRPr>
          </a:p>
        </p:txBody>
      </p:sp>
      <p:sp>
        <p:nvSpPr>
          <p:cNvPr id="5" name="TextBox 4"/>
          <p:cNvSpPr txBox="1"/>
          <p:nvPr/>
        </p:nvSpPr>
        <p:spPr>
          <a:xfrm>
            <a:off x="1" y="2986481"/>
            <a:ext cx="12191999" cy="646331"/>
          </a:xfrm>
          <a:prstGeom prst="rect">
            <a:avLst/>
          </a:prstGeom>
          <a:noFill/>
        </p:spPr>
        <p:txBody>
          <a:bodyPr wrap="square" rtlCol="0">
            <a:spAutoFit/>
          </a:bodyPr>
          <a:lstStyle/>
          <a:p>
            <a:pPr algn="ctr"/>
            <a:r>
              <a:rPr lang="en-US" sz="3600" b="1" dirty="0" smtClean="0">
                <a:solidFill>
                  <a:srgbClr val="FFFF00"/>
                </a:solidFill>
              </a:rPr>
              <a:t>AND</a:t>
            </a:r>
            <a:endParaRPr lang="en-US" sz="3600" b="1" dirty="0">
              <a:solidFill>
                <a:srgbClr val="FFFF00"/>
              </a:solidFill>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343109"/>
            <a:ext cx="12166012" cy="705515"/>
          </a:xfrm>
        </p:spPr>
        <p:txBody>
          <a:bodyPr>
            <a:normAutofit/>
          </a:bodyPr>
          <a:lstStyle/>
          <a:p>
            <a:r>
              <a:rPr lang="en-US" sz="3200" b="1" dirty="0" smtClean="0"/>
              <a:t>Issue Regarding Stolen Firearm (cont.)</a:t>
            </a:r>
            <a:endParaRPr lang="en-US" sz="3200" b="1" dirty="0"/>
          </a:p>
        </p:txBody>
      </p:sp>
      <p:sp>
        <p:nvSpPr>
          <p:cNvPr id="324612" name="Rectangle 3"/>
          <p:cNvSpPr>
            <a:spLocks noGrp="1" noChangeArrowheads="1"/>
          </p:cNvSpPr>
          <p:nvPr>
            <p:ph sz="half" idx="1"/>
          </p:nvPr>
        </p:nvSpPr>
        <p:spPr>
          <a:xfrm>
            <a:off x="528507" y="1728855"/>
            <a:ext cx="11171916" cy="3707212"/>
          </a:xfrm>
        </p:spPr>
        <p:txBody>
          <a:bodyPr/>
          <a:lstStyle/>
          <a:p>
            <a:r>
              <a:rPr lang="en-US" sz="3600" dirty="0" smtClean="0">
                <a:cs typeface="Times New Roman" pitchFamily="18" charset="0"/>
              </a:rPr>
              <a:t>However, if the BOL is </a:t>
            </a:r>
            <a:r>
              <a:rPr lang="en-US" sz="3600" b="1" dirty="0" smtClean="0">
                <a:solidFill>
                  <a:srgbClr val="FFFF00"/>
                </a:solidFill>
                <a:cs typeface="Times New Roman" pitchFamily="18" charset="0"/>
              </a:rPr>
              <a:t>not</a:t>
            </a:r>
            <a:r>
              <a:rPr lang="en-US" sz="3600" dirty="0" smtClean="0">
                <a:cs typeface="Times New Roman" pitchFamily="18" charset="0"/>
              </a:rPr>
              <a:t> determined under (a)(7), </a:t>
            </a:r>
            <a:r>
              <a:rPr lang="en-US" sz="3600" i="1" dirty="0" smtClean="0">
                <a:cs typeface="Times New Roman" pitchFamily="18" charset="0"/>
              </a:rPr>
              <a:t>e.g.</a:t>
            </a:r>
            <a:r>
              <a:rPr lang="en-US" sz="3600" dirty="0" smtClean="0">
                <a:cs typeface="Times New Roman" pitchFamily="18" charset="0"/>
              </a:rPr>
              <a:t>, BOL (a)(6)(A) (BOL 14) for “prohibited person”:</a:t>
            </a:r>
            <a:endParaRPr lang="en-US" sz="3200" dirty="0" smtClean="0">
              <a:cs typeface="Times New Roman" pitchFamily="18" charset="0"/>
            </a:endParaRPr>
          </a:p>
          <a:p>
            <a:pPr marL="1714466" lvl="4" indent="-342900">
              <a:buFontTx/>
              <a:buChar char="•"/>
            </a:pPr>
            <a:endParaRPr lang="en-US" sz="3000" dirty="0" smtClean="0">
              <a:cs typeface="Times New Roman" pitchFamily="18" charset="0"/>
            </a:endParaRPr>
          </a:p>
          <a:p>
            <a:pPr marL="342900" lvl="1" indent="-342900">
              <a:buFontTx/>
              <a:buChar char="•"/>
            </a:pPr>
            <a:r>
              <a:rPr lang="en-US" sz="3600" dirty="0" smtClean="0">
                <a:cs typeface="Times New Roman" pitchFamily="18" charset="0"/>
              </a:rPr>
              <a:t>SOC (b)(4)(A) for stolen firearm (+2) will also apply, (unless SOC (b)(4)(B) for altered serial number (+4) also applies, as only the greater is used)</a:t>
            </a:r>
            <a:endParaRPr lang="en-US" sz="3600" dirty="0">
              <a:cs typeface="Times New Roman" pitchFamily="18" charset="0"/>
            </a:endParaRPr>
          </a:p>
        </p:txBody>
      </p:sp>
      <p:sp>
        <p:nvSpPr>
          <p:cNvPr id="324613" name="Text Box 5"/>
          <p:cNvSpPr txBox="1">
            <a:spLocks noChangeArrowheads="1"/>
          </p:cNvSpPr>
          <p:nvPr/>
        </p:nvSpPr>
        <p:spPr bwMode="auto">
          <a:xfrm>
            <a:off x="1" y="1021797"/>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 App. Note 8</a:t>
            </a:r>
            <a:endParaRPr lang="en-US" dirty="0">
              <a:solidFill>
                <a:srgbClr val="66FFFF"/>
              </a:solidFill>
              <a:latin typeface="+mj-lt"/>
              <a:cs typeface="Times New Roman" pitchFamily="18" charset="0"/>
            </a:endParaRPr>
          </a:p>
        </p:txBody>
      </p:sp>
      <p:sp>
        <p:nvSpPr>
          <p:cNvPr id="6" name="TextBox 5"/>
          <p:cNvSpPr txBox="1"/>
          <p:nvPr/>
        </p:nvSpPr>
        <p:spPr>
          <a:xfrm>
            <a:off x="494952" y="5217951"/>
            <a:ext cx="11249636" cy="1077218"/>
          </a:xfrm>
          <a:prstGeom prst="rect">
            <a:avLst/>
          </a:prstGeom>
          <a:noFill/>
        </p:spPr>
        <p:txBody>
          <a:bodyPr wrap="square" rtlCol="0">
            <a:spAutoFit/>
          </a:bodyPr>
          <a:lstStyle/>
          <a:p>
            <a:pPr algn="ctr"/>
            <a:r>
              <a:rPr lang="en-US" sz="3200" dirty="0" smtClean="0">
                <a:solidFill>
                  <a:srgbClr val="00FFFF"/>
                </a:solidFill>
              </a:rPr>
              <a:t>Note: There is a similar application for a conviction for an </a:t>
            </a:r>
          </a:p>
          <a:p>
            <a:pPr algn="ctr"/>
            <a:r>
              <a:rPr lang="en-US" sz="3200" dirty="0" smtClean="0">
                <a:solidFill>
                  <a:srgbClr val="00FFFF"/>
                </a:solidFill>
              </a:rPr>
              <a:t>altered serial number, BOL (a)(7), and SOC (b)(4)(B)</a:t>
            </a:r>
            <a:endParaRPr lang="en-US" sz="3200" dirty="0">
              <a:solidFill>
                <a:srgbClr val="00FFFF"/>
              </a:solidFill>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9" name="Rectangle 2"/>
          <p:cNvSpPr>
            <a:spLocks noGrp="1" noChangeArrowheads="1"/>
          </p:cNvSpPr>
          <p:nvPr>
            <p:ph type="title"/>
          </p:nvPr>
        </p:nvSpPr>
        <p:spPr>
          <a:xfrm>
            <a:off x="0" y="645463"/>
            <a:ext cx="12166012" cy="678843"/>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t>“Trafficking” SOC</a:t>
            </a:r>
          </a:p>
        </p:txBody>
      </p:sp>
      <p:sp>
        <p:nvSpPr>
          <p:cNvPr id="2" name="Content Placeholder 1"/>
          <p:cNvSpPr>
            <a:spLocks noGrp="1"/>
          </p:cNvSpPr>
          <p:nvPr>
            <p:ph sz="half" idx="1"/>
          </p:nvPr>
        </p:nvSpPr>
        <p:spPr>
          <a:xfrm>
            <a:off x="788276" y="2806266"/>
            <a:ext cx="10803090" cy="1403131"/>
          </a:xfrm>
        </p:spPr>
        <p:txBody>
          <a:bodyPr/>
          <a:lstStyle/>
          <a:p>
            <a:r>
              <a:rPr lang="en-US" sz="3600" dirty="0"/>
              <a:t>If the </a:t>
            </a:r>
            <a:r>
              <a:rPr lang="en-US" sz="3600" i="1" dirty="0"/>
              <a:t>defendant</a:t>
            </a:r>
            <a:r>
              <a:rPr lang="en-US" sz="3600" dirty="0"/>
              <a:t> engaged in the trafficking of firearms, increase by 4 </a:t>
            </a:r>
            <a:r>
              <a:rPr lang="en-US" sz="3600" dirty="0" smtClean="0"/>
              <a:t>levels</a:t>
            </a:r>
          </a:p>
          <a:p>
            <a:endParaRPr lang="en-US" sz="3600" dirty="0" smtClean="0"/>
          </a:p>
          <a:p>
            <a:r>
              <a:rPr lang="en-US" sz="3600" dirty="0" smtClean="0"/>
              <a:t>Note the limitations of the definitions in Application Note 13(B)</a:t>
            </a:r>
            <a:endParaRPr lang="en-US" sz="3600" dirty="0"/>
          </a:p>
        </p:txBody>
      </p:sp>
      <p:sp>
        <p:nvSpPr>
          <p:cNvPr id="331781" name="Text Box 5"/>
          <p:cNvSpPr txBox="1">
            <a:spLocks noChangeArrowheads="1"/>
          </p:cNvSpPr>
          <p:nvPr/>
        </p:nvSpPr>
        <p:spPr bwMode="auto">
          <a:xfrm>
            <a:off x="0" y="1350214"/>
            <a:ext cx="12166012" cy="6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chemeClr val="tx1"/>
                </a:solidFill>
                <a:latin typeface="Times New Roman" pitchFamily="18" charset="0"/>
              </a:defRPr>
            </a:lvl9pPr>
          </a:lstStyle>
          <a:p>
            <a:pPr algn="ctr" eaLnBrk="1" hangingPunct="1">
              <a:lnSpc>
                <a:spcPct val="95000"/>
              </a:lnSpc>
              <a:spcBef>
                <a:spcPts val="2250"/>
              </a:spcBef>
              <a:buClr>
                <a:srgbClr val="FFFFFF"/>
              </a:buClr>
              <a:buSzPct val="100000"/>
            </a:pPr>
            <a:r>
              <a:rPr lang="en-GB" dirty="0">
                <a:solidFill>
                  <a:srgbClr val="66FFFF"/>
                </a:solidFill>
                <a:latin typeface="+mj-lt"/>
              </a:rPr>
              <a:t>§2K2.1(b)(5</a:t>
            </a:r>
            <a:r>
              <a:rPr lang="en-GB" dirty="0" smtClean="0">
                <a:solidFill>
                  <a:srgbClr val="66FFFF"/>
                </a:solidFill>
                <a:latin typeface="+mj-lt"/>
              </a:rPr>
              <a:t>) &amp; App. Note 13</a:t>
            </a:r>
            <a:endParaRPr lang="en-GB" dirty="0">
              <a:solidFill>
                <a:srgbClr val="66FFFF"/>
              </a:solidFill>
              <a:latin typeface="+mj-lt"/>
            </a:endParaRPr>
          </a:p>
        </p:txBody>
      </p:sp>
    </p:spTree>
    <p:extLst>
      <p:ext uri="{BB962C8B-B14F-4D97-AF65-F5344CB8AC3E}">
        <p14:creationId xmlns:p14="http://schemas.microsoft.com/office/powerpoint/2010/main" val="572179775"/>
      </p:ext>
    </p:extLst>
  </p:cSld>
  <p:clrMapOvr>
    <a:masterClrMapping/>
  </p:clrMapOvr>
  <p:transition spd="med">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1482255"/>
            <a:ext cx="12166012" cy="1465169"/>
          </a:xfrm>
        </p:spPr>
        <p:txBody>
          <a:bodyPr>
            <a:noAutofit/>
          </a:bodyPr>
          <a:lstStyle/>
          <a:p>
            <a:r>
              <a:rPr lang="en-US" sz="4800" b="1" dirty="0" smtClean="0"/>
              <a:t>Used or Possessed </a:t>
            </a:r>
            <a:br>
              <a:rPr lang="en-US" sz="4800" b="1" dirty="0" smtClean="0"/>
            </a:br>
            <a:r>
              <a:rPr lang="en-US" sz="4800" b="1" i="1" dirty="0" smtClean="0"/>
              <a:t>in Connection with</a:t>
            </a:r>
            <a:r>
              <a:rPr lang="en-US" sz="4800" b="1" dirty="0" smtClean="0"/>
              <a:t> </a:t>
            </a:r>
            <a:br>
              <a:rPr lang="en-US" sz="4800" b="1" dirty="0" smtClean="0"/>
            </a:br>
            <a:r>
              <a:rPr lang="en-US" sz="4800" b="1" dirty="0" smtClean="0"/>
              <a:t>Another Offense</a:t>
            </a:r>
            <a:r>
              <a:rPr lang="en-US" sz="2400" b="1" dirty="0" smtClean="0"/>
              <a:t/>
            </a:r>
            <a:br>
              <a:rPr lang="en-US" sz="2400" b="1" dirty="0" smtClean="0"/>
            </a:br>
            <a:r>
              <a:rPr lang="en-US" sz="2400" b="1" dirty="0" smtClean="0"/>
              <a:t/>
            </a:r>
            <a:br>
              <a:rPr lang="en-US" sz="2400" b="1" dirty="0" smtClean="0"/>
            </a:br>
            <a:r>
              <a:rPr lang="en-US" sz="4800" b="1" dirty="0" smtClean="0"/>
              <a:t>SOC &amp; Cross Reference</a:t>
            </a:r>
            <a:endParaRPr lang="en-US" sz="4800" b="1" dirty="0"/>
          </a:p>
        </p:txBody>
      </p:sp>
      <p:sp>
        <p:nvSpPr>
          <p:cNvPr id="324613" name="Text Box 5"/>
          <p:cNvSpPr txBox="1">
            <a:spLocks noChangeArrowheads="1"/>
          </p:cNvSpPr>
          <p:nvPr/>
        </p:nvSpPr>
        <p:spPr bwMode="auto">
          <a:xfrm>
            <a:off x="2" y="4566511"/>
            <a:ext cx="1216601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sz="4000" dirty="0" smtClean="0">
                <a:solidFill>
                  <a:srgbClr val="66FFFF"/>
                </a:solidFill>
                <a:latin typeface="+mn-lt"/>
              </a:rPr>
              <a:t>§2K2</a:t>
            </a:r>
            <a:r>
              <a:rPr lang="en-US" sz="4000" dirty="0" smtClean="0">
                <a:solidFill>
                  <a:srgbClr val="66FFFF"/>
                </a:solidFill>
                <a:latin typeface="+mn-lt"/>
                <a:cs typeface="Times New Roman" pitchFamily="18" charset="0"/>
              </a:rPr>
              <a:t>.1(b)(6)(B) &amp; (c)(1) and App. Note 14 </a:t>
            </a:r>
            <a:endParaRPr lang="en-US" sz="4000" dirty="0">
              <a:solidFill>
                <a:srgbClr val="66FFFF"/>
              </a:solidFill>
              <a:latin typeface="+mn-lt"/>
              <a:cs typeface="Times New Roman" pitchFamily="18" charset="0"/>
            </a:endParaRPr>
          </a:p>
        </p:txBody>
      </p:sp>
    </p:spTree>
    <p:extLst>
      <p:ext uri="{BB962C8B-B14F-4D97-AF65-F5344CB8AC3E}">
        <p14:creationId xmlns:p14="http://schemas.microsoft.com/office/powerpoint/2010/main" val="63851134"/>
      </p:ext>
    </p:extLst>
  </p:cSld>
  <p:clrMapOvr>
    <a:masterClrMapping/>
  </p:clrMapOvr>
  <p:transition spd="med">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460556"/>
            <a:ext cx="12166012" cy="730682"/>
          </a:xfrm>
        </p:spPr>
        <p:txBody>
          <a:bodyPr>
            <a:normAutofit/>
          </a:bodyPr>
          <a:lstStyle/>
          <a:p>
            <a:r>
              <a:rPr lang="en-US" sz="4000" b="1" dirty="0" smtClean="0"/>
              <a:t>“In Connection With”</a:t>
            </a:r>
            <a:endParaRPr lang="en-US" sz="4000" b="1" dirty="0"/>
          </a:p>
        </p:txBody>
      </p:sp>
      <p:sp>
        <p:nvSpPr>
          <p:cNvPr id="324612" name="Rectangle 3"/>
          <p:cNvSpPr>
            <a:spLocks noGrp="1" noChangeArrowheads="1"/>
          </p:cNvSpPr>
          <p:nvPr>
            <p:ph sz="half" idx="1"/>
          </p:nvPr>
        </p:nvSpPr>
        <p:spPr>
          <a:xfrm>
            <a:off x="419449" y="2207027"/>
            <a:ext cx="11409028" cy="3925326"/>
          </a:xfrm>
        </p:spPr>
        <p:txBody>
          <a:bodyPr/>
          <a:lstStyle/>
          <a:p>
            <a:r>
              <a:rPr lang="en-US" sz="3600" dirty="0" smtClean="0">
                <a:latin typeface="+mn-lt"/>
                <a:cs typeface="Times New Roman" pitchFamily="18" charset="0"/>
              </a:rPr>
              <a:t>In General: Apply if the firearm </a:t>
            </a:r>
            <a:r>
              <a:rPr lang="en-US" sz="3600" dirty="0" smtClean="0">
                <a:latin typeface="+mn-lt"/>
                <a:cs typeface="Times New Roman" pitchFamily="18" charset="0"/>
              </a:rPr>
              <a:t>or ammunition facilitated</a:t>
            </a:r>
            <a:r>
              <a:rPr lang="en-US" sz="3600" dirty="0" smtClean="0">
                <a:latin typeface="+mn-lt"/>
                <a:cs typeface="Times New Roman" pitchFamily="18" charset="0"/>
              </a:rPr>
              <a:t>, or had the potential of facilitating another (felony) offense</a:t>
            </a:r>
          </a:p>
          <a:p>
            <a:pPr lvl="4"/>
            <a:endParaRPr lang="en-US" sz="3600" dirty="0" smtClean="0">
              <a:latin typeface="+mn-lt"/>
              <a:cs typeface="Times New Roman" pitchFamily="18" charset="0"/>
            </a:endParaRPr>
          </a:p>
          <a:p>
            <a:r>
              <a:rPr lang="en-US" sz="3600" dirty="0" smtClean="0">
                <a:latin typeface="+mn-lt"/>
                <a:cs typeface="Times New Roman" pitchFamily="18" charset="0"/>
              </a:rPr>
              <a:t>Specific Guidance When a Burglary or Drug Trafficking:</a:t>
            </a:r>
          </a:p>
          <a:p>
            <a:pPr lvl="1"/>
            <a:r>
              <a:rPr lang="en-US" sz="3200" dirty="0" smtClean="0">
                <a:solidFill>
                  <a:srgbClr val="00FFFF"/>
                </a:solidFill>
                <a:latin typeface="+mn-lt"/>
                <a:cs typeface="Times New Roman" pitchFamily="18" charset="0"/>
              </a:rPr>
              <a:t>When a firearm is taken in the course of a burglary</a:t>
            </a:r>
          </a:p>
          <a:p>
            <a:pPr lvl="1"/>
            <a:r>
              <a:rPr lang="en-US" sz="3200" dirty="0" smtClean="0">
                <a:solidFill>
                  <a:srgbClr val="00FFFF"/>
                </a:solidFill>
                <a:latin typeface="+mn-lt"/>
                <a:cs typeface="Times New Roman" pitchFamily="18" charset="0"/>
              </a:rPr>
              <a:t>When a firearm is in close proximity to drugs, drug manufacturing materials, or drug paraphernalia</a:t>
            </a:r>
          </a:p>
        </p:txBody>
      </p:sp>
      <p:sp>
        <p:nvSpPr>
          <p:cNvPr id="324613" name="Text Box 5"/>
          <p:cNvSpPr txBox="1">
            <a:spLocks noChangeArrowheads="1"/>
          </p:cNvSpPr>
          <p:nvPr/>
        </p:nvSpPr>
        <p:spPr bwMode="auto">
          <a:xfrm>
            <a:off x="1" y="1139243"/>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172" t="50242" r="695" b="32485"/>
          <a:stretch/>
        </p:blipFill>
        <p:spPr>
          <a:xfrm>
            <a:off x="0" y="1123971"/>
            <a:ext cx="12192000" cy="5725168"/>
          </a:xfrm>
          <a:prstGeom prst="rect">
            <a:avLst/>
          </a:prstGeom>
        </p:spPr>
      </p:pic>
      <p:sp>
        <p:nvSpPr>
          <p:cNvPr id="13" name="Rectangle 12"/>
          <p:cNvSpPr/>
          <p:nvPr/>
        </p:nvSpPr>
        <p:spPr>
          <a:xfrm>
            <a:off x="-25400" y="1112226"/>
            <a:ext cx="12192000" cy="105704"/>
          </a:xfrm>
          <a:prstGeom prst="rect">
            <a:avLst/>
          </a:prstGeom>
          <a:solidFill>
            <a:srgbClr val="960000"/>
          </a:solidFill>
          <a:ln>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prstClr val="white"/>
              </a:solidFill>
            </a:endParaRPr>
          </a:p>
        </p:txBody>
      </p:sp>
      <p:sp>
        <p:nvSpPr>
          <p:cNvPr id="6" name="TextBox 5"/>
          <p:cNvSpPr txBox="1"/>
          <p:nvPr/>
        </p:nvSpPr>
        <p:spPr>
          <a:xfrm>
            <a:off x="110350" y="273351"/>
            <a:ext cx="11961654" cy="707886"/>
          </a:xfrm>
          <a:prstGeom prst="rect">
            <a:avLst/>
          </a:prstGeom>
          <a:noFill/>
        </p:spPr>
        <p:txBody>
          <a:bodyPr wrap="square" rtlCol="0">
            <a:spAutoFit/>
          </a:bodyPr>
          <a:lstStyle/>
          <a:p>
            <a:pPr algn="ctr"/>
            <a:r>
              <a:rPr lang="en-US" sz="4000" b="1" dirty="0" smtClean="0">
                <a:solidFill>
                  <a:schemeClr val="bg1"/>
                </a:solidFill>
              </a:rPr>
              <a:t>Presenters </a:t>
            </a:r>
            <a:endParaRPr lang="en-US" sz="4000" b="1" dirty="0">
              <a:solidFill>
                <a:schemeClr val="bg1"/>
              </a:solidFill>
            </a:endParaRPr>
          </a:p>
        </p:txBody>
      </p:sp>
      <p:sp>
        <p:nvSpPr>
          <p:cNvPr id="15" name="Text Placeholder 2"/>
          <p:cNvSpPr txBox="1">
            <a:spLocks/>
          </p:cNvSpPr>
          <p:nvPr/>
        </p:nvSpPr>
        <p:spPr>
          <a:xfrm>
            <a:off x="9525" y="1415257"/>
            <a:ext cx="12157075" cy="572512"/>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smtClean="0"/>
              <a:t>Melody Brannon</a:t>
            </a:r>
          </a:p>
        </p:txBody>
      </p:sp>
      <p:sp>
        <p:nvSpPr>
          <p:cNvPr id="7" name="Text Placeholder 2"/>
          <p:cNvSpPr txBox="1">
            <a:spLocks/>
          </p:cNvSpPr>
          <p:nvPr/>
        </p:nvSpPr>
        <p:spPr>
          <a:xfrm>
            <a:off x="3385405" y="1878588"/>
            <a:ext cx="5448485" cy="951168"/>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smtClean="0">
                <a:solidFill>
                  <a:srgbClr val="960000"/>
                </a:solidFill>
              </a:rPr>
              <a:t>Federal Public Defender District of Kansas</a:t>
            </a:r>
          </a:p>
        </p:txBody>
      </p:sp>
      <p:sp>
        <p:nvSpPr>
          <p:cNvPr id="14" name="Text Placeholder 2"/>
          <p:cNvSpPr txBox="1">
            <a:spLocks/>
          </p:cNvSpPr>
          <p:nvPr/>
        </p:nvSpPr>
        <p:spPr>
          <a:xfrm>
            <a:off x="34925" y="4930672"/>
            <a:ext cx="12157075" cy="441750"/>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smtClean="0"/>
              <a:t>Rusty Burress</a:t>
            </a:r>
          </a:p>
        </p:txBody>
      </p:sp>
      <p:sp>
        <p:nvSpPr>
          <p:cNvPr id="16" name="Text Placeholder 2"/>
          <p:cNvSpPr txBox="1">
            <a:spLocks/>
          </p:cNvSpPr>
          <p:nvPr/>
        </p:nvSpPr>
        <p:spPr>
          <a:xfrm>
            <a:off x="1909266" y="5372422"/>
            <a:ext cx="7980699" cy="1314981"/>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smtClean="0">
                <a:solidFill>
                  <a:srgbClr val="960000"/>
                </a:solidFill>
              </a:rPr>
              <a:t>Principal Training Advisor                          Office of Education &amp; Sentencing Practice U.S. Sentencing Commission</a:t>
            </a:r>
          </a:p>
        </p:txBody>
      </p:sp>
      <p:sp>
        <p:nvSpPr>
          <p:cNvPr id="9" name="Text Placeholder 2"/>
          <p:cNvSpPr txBox="1">
            <a:spLocks/>
          </p:cNvSpPr>
          <p:nvPr/>
        </p:nvSpPr>
        <p:spPr>
          <a:xfrm>
            <a:off x="25445" y="2950548"/>
            <a:ext cx="12157075" cy="492851"/>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err="1" smtClean="0"/>
              <a:t>Duston</a:t>
            </a:r>
            <a:r>
              <a:rPr lang="en-US" sz="3200" b="1" dirty="0" smtClean="0"/>
              <a:t> </a:t>
            </a:r>
            <a:r>
              <a:rPr lang="en-US" sz="3200" b="1" dirty="0" err="1" smtClean="0"/>
              <a:t>Slinkard</a:t>
            </a:r>
            <a:endParaRPr lang="en-US" sz="3200" b="1" dirty="0" smtClean="0"/>
          </a:p>
        </p:txBody>
      </p:sp>
      <p:sp>
        <p:nvSpPr>
          <p:cNvPr id="11" name="Text Placeholder 2"/>
          <p:cNvSpPr txBox="1">
            <a:spLocks/>
          </p:cNvSpPr>
          <p:nvPr/>
        </p:nvSpPr>
        <p:spPr>
          <a:xfrm>
            <a:off x="3328284" y="3448677"/>
            <a:ext cx="5556407" cy="1476717"/>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smtClean="0">
                <a:solidFill>
                  <a:srgbClr val="960000"/>
                </a:solidFill>
              </a:rPr>
              <a:t>Criminal Coordinator, Topeka                          U.S. Attorney’s Office      District of Kansas</a:t>
            </a:r>
          </a:p>
        </p:txBody>
      </p:sp>
    </p:spTree>
    <p:extLst>
      <p:ext uri="{BB962C8B-B14F-4D97-AF65-F5344CB8AC3E}">
        <p14:creationId xmlns:p14="http://schemas.microsoft.com/office/powerpoint/2010/main" val="600869400"/>
      </p:ext>
    </p:extLst>
  </p:cSld>
  <p:clrMapOvr>
    <a:masterClrMapping/>
  </p:clrMapOvr>
  <p:transition spd="med">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2"/>
          <p:cNvSpPr>
            <a:spLocks noGrp="1" noChangeArrowheads="1"/>
          </p:cNvSpPr>
          <p:nvPr>
            <p:ph type="title"/>
          </p:nvPr>
        </p:nvSpPr>
        <p:spPr>
          <a:xfrm>
            <a:off x="12994" y="250443"/>
            <a:ext cx="12166012" cy="721585"/>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cs typeface="Times New Roman" pitchFamily="18" charset="0"/>
              </a:rPr>
              <a:t>“</a:t>
            </a:r>
            <a:r>
              <a:rPr lang="en-GB" sz="4000" b="1" dirty="0" smtClean="0">
                <a:cs typeface="Times New Roman" pitchFamily="18" charset="0"/>
              </a:rPr>
              <a:t>Used or Possessed” </a:t>
            </a:r>
            <a:r>
              <a:rPr lang="en-GB" sz="4000" b="1" dirty="0">
                <a:solidFill>
                  <a:srgbClr val="FFFF00"/>
                </a:solidFill>
                <a:cs typeface="Times New Roman" pitchFamily="18" charset="0"/>
              </a:rPr>
              <a:t>SOC</a:t>
            </a:r>
          </a:p>
        </p:txBody>
      </p:sp>
      <p:sp>
        <p:nvSpPr>
          <p:cNvPr id="2" name="Content Placeholder 1"/>
          <p:cNvSpPr>
            <a:spLocks noGrp="1"/>
          </p:cNvSpPr>
          <p:nvPr>
            <p:ph sz="half" idx="1"/>
          </p:nvPr>
        </p:nvSpPr>
        <p:spPr>
          <a:xfrm>
            <a:off x="618566" y="1554807"/>
            <a:ext cx="10972800" cy="4617393"/>
          </a:xfrm>
        </p:spPr>
        <p:txBody>
          <a:bodyPr/>
          <a:lstStyle/>
          <a:p>
            <a:r>
              <a:rPr lang="en-US" sz="3600" dirty="0"/>
              <a:t>If the defendant:</a:t>
            </a:r>
          </a:p>
          <a:p>
            <a:pPr lvl="1"/>
            <a:r>
              <a:rPr lang="en-US" sz="3200" dirty="0">
                <a:solidFill>
                  <a:srgbClr val="00FFFF"/>
                </a:solidFill>
              </a:rPr>
              <a:t>Used or possessed any firearm or ammunition </a:t>
            </a:r>
            <a:r>
              <a:rPr lang="en-US" sz="3200" dirty="0" smtClean="0">
                <a:solidFill>
                  <a:srgbClr val="00FFFF"/>
                </a:solidFill>
              </a:rPr>
              <a:t>in </a:t>
            </a:r>
            <a:r>
              <a:rPr lang="en-US" sz="3200" dirty="0">
                <a:solidFill>
                  <a:srgbClr val="00FFFF"/>
                </a:solidFill>
              </a:rPr>
              <a:t>connection with another felony offense</a:t>
            </a:r>
          </a:p>
          <a:p>
            <a:endParaRPr lang="en-US" sz="3600" dirty="0">
              <a:solidFill>
                <a:srgbClr val="00FFFF"/>
              </a:solidFill>
            </a:endParaRPr>
          </a:p>
          <a:p>
            <a:pPr lvl="1"/>
            <a:r>
              <a:rPr lang="en-US" sz="3200" dirty="0">
                <a:solidFill>
                  <a:srgbClr val="00FFFF"/>
                </a:solidFill>
              </a:rPr>
              <a:t>Possessed or transferred any firearm or </a:t>
            </a:r>
            <a:r>
              <a:rPr lang="en-US" sz="3200" dirty="0" smtClean="0">
                <a:solidFill>
                  <a:srgbClr val="00FFFF"/>
                </a:solidFill>
              </a:rPr>
              <a:t>ammunition </a:t>
            </a:r>
            <a:r>
              <a:rPr lang="en-US" sz="3200" dirty="0">
                <a:solidFill>
                  <a:srgbClr val="00FFFF"/>
                </a:solidFill>
              </a:rPr>
              <a:t>with knowledge, intent, or reason to believe </a:t>
            </a:r>
            <a:r>
              <a:rPr lang="en-US" sz="3200" dirty="0" smtClean="0">
                <a:solidFill>
                  <a:srgbClr val="00FFFF"/>
                </a:solidFill>
              </a:rPr>
              <a:t>that </a:t>
            </a:r>
            <a:r>
              <a:rPr lang="en-US" sz="3200" dirty="0">
                <a:solidFill>
                  <a:srgbClr val="00FFFF"/>
                </a:solidFill>
              </a:rPr>
              <a:t>it would be used or possessed in connection </a:t>
            </a:r>
            <a:r>
              <a:rPr lang="en-US" sz="3200" dirty="0" smtClean="0">
                <a:solidFill>
                  <a:srgbClr val="00FFFF"/>
                </a:solidFill>
              </a:rPr>
              <a:t>with </a:t>
            </a:r>
            <a:r>
              <a:rPr lang="en-US" sz="3200" dirty="0">
                <a:solidFill>
                  <a:srgbClr val="00FFFF"/>
                </a:solidFill>
              </a:rPr>
              <a:t>another felony offense</a:t>
            </a:r>
          </a:p>
          <a:p>
            <a:endParaRPr lang="en-US" dirty="0"/>
          </a:p>
        </p:txBody>
      </p:sp>
      <p:sp>
        <p:nvSpPr>
          <p:cNvPr id="338950" name="TextBox 8"/>
          <p:cNvSpPr txBox="1">
            <a:spLocks noChangeArrowheads="1"/>
          </p:cNvSpPr>
          <p:nvPr/>
        </p:nvSpPr>
        <p:spPr bwMode="auto">
          <a:xfrm>
            <a:off x="40290" y="5729506"/>
            <a:ext cx="120516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US" b="1" dirty="0">
                <a:solidFill>
                  <a:schemeClr val="bg1"/>
                </a:solidFill>
                <a:latin typeface="+mj-lt"/>
              </a:rPr>
              <a:t>Increase by 4 levels, with floor of 18</a:t>
            </a:r>
          </a:p>
        </p:txBody>
      </p:sp>
      <p:sp>
        <p:nvSpPr>
          <p:cNvPr id="10" name="Rectangle 3"/>
          <p:cNvSpPr txBox="1">
            <a:spLocks noChangeArrowheads="1"/>
          </p:cNvSpPr>
          <p:nvPr/>
        </p:nvSpPr>
        <p:spPr bwMode="auto">
          <a:xfrm>
            <a:off x="12994" y="934320"/>
            <a:ext cx="12166012" cy="685800"/>
          </a:xfrm>
          <a:prstGeom prst="rect">
            <a:avLst/>
          </a:prstGeom>
          <a:noFill/>
          <a:ln w="9525">
            <a:noFill/>
            <a:miter lim="800000"/>
            <a:headEnd/>
            <a:tailEnd/>
          </a:ln>
          <a:effectLst/>
        </p:spPr>
        <p:txBody>
          <a:bodyPr lIns="90000" tIns="46800" rIns="90000" bIns="46800"/>
          <a:lstStyle/>
          <a:p>
            <a:pPr algn="ctr" defTabSz="457200">
              <a:lnSpc>
                <a:spcPct val="95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kern="0" dirty="0">
                <a:solidFill>
                  <a:srgbClr val="66FFFF"/>
                </a:solidFill>
              </a:rPr>
              <a:t>§2K2.1(b)(6)(B</a:t>
            </a:r>
            <a:r>
              <a:rPr lang="en-GB" sz="3600" kern="0" dirty="0" smtClean="0">
                <a:solidFill>
                  <a:srgbClr val="66FFFF"/>
                </a:solidFill>
              </a:rPr>
              <a:t>) and App. Note 14 </a:t>
            </a:r>
            <a:endParaRPr lang="en-GB" sz="3600" kern="0" dirty="0">
              <a:solidFill>
                <a:srgbClr val="66FFFF"/>
              </a:solidFill>
            </a:endParaRPr>
          </a:p>
        </p:txBody>
      </p:sp>
      <p:sp>
        <p:nvSpPr>
          <p:cNvPr id="338952" name="TextBox 10"/>
          <p:cNvSpPr txBox="1">
            <a:spLocks noChangeArrowheads="1"/>
          </p:cNvSpPr>
          <p:nvPr/>
        </p:nvSpPr>
        <p:spPr bwMode="auto">
          <a:xfrm>
            <a:off x="1676400" y="3102303"/>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US" sz="3200" b="1" dirty="0">
                <a:solidFill>
                  <a:srgbClr val="FFFF00"/>
                </a:solidFill>
                <a:latin typeface="+mj-lt"/>
              </a:rPr>
              <a:t>OR</a:t>
            </a:r>
          </a:p>
        </p:txBody>
      </p:sp>
    </p:spTree>
    <p:extLst>
      <p:ext uri="{BB962C8B-B14F-4D97-AF65-F5344CB8AC3E}">
        <p14:creationId xmlns:p14="http://schemas.microsoft.com/office/powerpoint/2010/main" val="3655228340"/>
      </p:ext>
    </p:extLst>
  </p:cSld>
  <p:clrMapOvr>
    <a:masterClrMapping/>
  </p:clrMapOvr>
  <p:transition spd="med">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2"/>
          <p:cNvSpPr>
            <a:spLocks noGrp="1" noChangeArrowheads="1"/>
          </p:cNvSpPr>
          <p:nvPr>
            <p:ph type="title"/>
          </p:nvPr>
        </p:nvSpPr>
        <p:spPr>
          <a:xfrm>
            <a:off x="12994" y="137319"/>
            <a:ext cx="12166012" cy="827881"/>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cs typeface="Times New Roman" pitchFamily="18" charset="0"/>
              </a:rPr>
              <a:t>“</a:t>
            </a:r>
            <a:r>
              <a:rPr lang="en-GB" sz="4000" b="1" dirty="0" smtClean="0">
                <a:cs typeface="Times New Roman" pitchFamily="18" charset="0"/>
              </a:rPr>
              <a:t>Used or Possessed” </a:t>
            </a:r>
            <a:r>
              <a:rPr lang="en-GB" sz="4000" b="1" dirty="0" smtClean="0">
                <a:solidFill>
                  <a:srgbClr val="FFFF00"/>
                </a:solidFill>
                <a:cs typeface="Times New Roman" pitchFamily="18" charset="0"/>
              </a:rPr>
              <a:t>Cross Reference</a:t>
            </a:r>
            <a:endParaRPr lang="en-GB" sz="4000" b="1" dirty="0">
              <a:solidFill>
                <a:srgbClr val="FFFF00"/>
              </a:solidFill>
              <a:cs typeface="Times New Roman" pitchFamily="18" charset="0"/>
            </a:endParaRPr>
          </a:p>
        </p:txBody>
      </p:sp>
      <p:sp>
        <p:nvSpPr>
          <p:cNvPr id="2" name="Content Placeholder 1"/>
          <p:cNvSpPr>
            <a:spLocks noGrp="1"/>
          </p:cNvSpPr>
          <p:nvPr>
            <p:ph sz="half" idx="1"/>
          </p:nvPr>
        </p:nvSpPr>
        <p:spPr>
          <a:xfrm>
            <a:off x="618566" y="1554807"/>
            <a:ext cx="10972800" cy="4617393"/>
          </a:xfrm>
        </p:spPr>
        <p:txBody>
          <a:bodyPr/>
          <a:lstStyle/>
          <a:p>
            <a:r>
              <a:rPr lang="en-US" sz="3600" dirty="0"/>
              <a:t>If the defendant:</a:t>
            </a:r>
          </a:p>
          <a:p>
            <a:pPr lvl="1"/>
            <a:r>
              <a:rPr lang="en-US" sz="3200" dirty="0">
                <a:solidFill>
                  <a:srgbClr val="00FFFF"/>
                </a:solidFill>
              </a:rPr>
              <a:t>Used or possessed any firearm or ammunition </a:t>
            </a:r>
            <a:r>
              <a:rPr lang="en-US" sz="3200" b="1" dirty="0" smtClean="0">
                <a:solidFill>
                  <a:srgbClr val="FFFF00"/>
                </a:solidFill>
              </a:rPr>
              <a:t>cited in the offense of conviction</a:t>
            </a:r>
            <a:r>
              <a:rPr lang="en-US" sz="3200" dirty="0" smtClean="0">
                <a:solidFill>
                  <a:srgbClr val="00FFFF"/>
                </a:solidFill>
              </a:rPr>
              <a:t> in </a:t>
            </a:r>
            <a:r>
              <a:rPr lang="en-US" sz="3200" dirty="0">
                <a:solidFill>
                  <a:srgbClr val="00FFFF"/>
                </a:solidFill>
              </a:rPr>
              <a:t>connection with commission or attempted commission of another offense</a:t>
            </a:r>
          </a:p>
          <a:p>
            <a:endParaRPr lang="en-US" sz="3600" dirty="0">
              <a:solidFill>
                <a:srgbClr val="00FFFF"/>
              </a:solidFill>
            </a:endParaRPr>
          </a:p>
          <a:p>
            <a:pPr lvl="1"/>
            <a:r>
              <a:rPr lang="en-US" sz="3200" dirty="0">
                <a:solidFill>
                  <a:srgbClr val="00FFFF"/>
                </a:solidFill>
              </a:rPr>
              <a:t>Possessed or transferred </a:t>
            </a:r>
            <a:r>
              <a:rPr lang="en-US" sz="3200" dirty="0" smtClean="0">
                <a:solidFill>
                  <a:srgbClr val="00FFFF"/>
                </a:solidFill>
              </a:rPr>
              <a:t>a </a:t>
            </a:r>
            <a:r>
              <a:rPr lang="en-US" sz="3200" dirty="0">
                <a:solidFill>
                  <a:srgbClr val="00FFFF"/>
                </a:solidFill>
              </a:rPr>
              <a:t>firearm or </a:t>
            </a:r>
            <a:r>
              <a:rPr lang="en-US" sz="3200" dirty="0" smtClean="0">
                <a:solidFill>
                  <a:srgbClr val="00FFFF"/>
                </a:solidFill>
              </a:rPr>
              <a:t>ammunition </a:t>
            </a:r>
            <a:r>
              <a:rPr lang="en-US" sz="3200" b="1" dirty="0" smtClean="0">
                <a:solidFill>
                  <a:srgbClr val="FFFF00"/>
                </a:solidFill>
              </a:rPr>
              <a:t>cited in the offense of conviction</a:t>
            </a:r>
            <a:r>
              <a:rPr lang="en-US" sz="3200" dirty="0" smtClean="0"/>
              <a:t> </a:t>
            </a:r>
            <a:r>
              <a:rPr lang="en-US" sz="3200" dirty="0" smtClean="0">
                <a:solidFill>
                  <a:srgbClr val="00FFFF"/>
                </a:solidFill>
              </a:rPr>
              <a:t>with knowledge or intent that </a:t>
            </a:r>
            <a:r>
              <a:rPr lang="en-US" sz="3200" dirty="0">
                <a:solidFill>
                  <a:srgbClr val="00FFFF"/>
                </a:solidFill>
              </a:rPr>
              <a:t>it would be used or possessed in connection </a:t>
            </a:r>
            <a:r>
              <a:rPr lang="en-US" sz="3200" dirty="0" smtClean="0">
                <a:solidFill>
                  <a:srgbClr val="00FFFF"/>
                </a:solidFill>
              </a:rPr>
              <a:t>with </a:t>
            </a:r>
            <a:r>
              <a:rPr lang="en-US" sz="3200" dirty="0">
                <a:solidFill>
                  <a:srgbClr val="00FFFF"/>
                </a:solidFill>
              </a:rPr>
              <a:t>another felony offense</a:t>
            </a:r>
          </a:p>
          <a:p>
            <a:endParaRPr lang="en-US" dirty="0"/>
          </a:p>
        </p:txBody>
      </p:sp>
      <p:sp>
        <p:nvSpPr>
          <p:cNvPr id="338950" name="TextBox 8"/>
          <p:cNvSpPr txBox="1">
            <a:spLocks noChangeArrowheads="1"/>
          </p:cNvSpPr>
          <p:nvPr/>
        </p:nvSpPr>
        <p:spPr bwMode="auto">
          <a:xfrm>
            <a:off x="12995" y="6002643"/>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US" b="1" dirty="0" smtClean="0">
                <a:solidFill>
                  <a:schemeClr val="bg1"/>
                </a:solidFill>
                <a:latin typeface="+mj-lt"/>
              </a:rPr>
              <a:t>Apply the cross reference, </a:t>
            </a:r>
            <a:r>
              <a:rPr lang="en-US" b="1" i="1" u="sng" dirty="0" smtClean="0">
                <a:solidFill>
                  <a:schemeClr val="bg1"/>
                </a:solidFill>
                <a:latin typeface="+mj-lt"/>
              </a:rPr>
              <a:t>if greater</a:t>
            </a:r>
            <a:r>
              <a:rPr lang="en-US" b="1" i="1" dirty="0" smtClean="0">
                <a:solidFill>
                  <a:schemeClr val="bg1"/>
                </a:solidFill>
                <a:latin typeface="+mj-lt"/>
              </a:rPr>
              <a:t> </a:t>
            </a:r>
            <a:r>
              <a:rPr lang="en-US" b="1" dirty="0" smtClean="0">
                <a:solidFill>
                  <a:schemeClr val="bg1"/>
                </a:solidFill>
                <a:latin typeface="+mj-lt"/>
              </a:rPr>
              <a:t>than </a:t>
            </a:r>
            <a:r>
              <a:rPr lang="en-US" b="1" dirty="0" smtClean="0">
                <a:solidFill>
                  <a:schemeClr val="bg1"/>
                </a:solidFill>
                <a:cs typeface="Times New Roman" pitchFamily="18" charset="0"/>
              </a:rPr>
              <a:t>§</a:t>
            </a:r>
            <a:r>
              <a:rPr lang="en-US" b="1" dirty="0" smtClean="0">
                <a:solidFill>
                  <a:schemeClr val="bg1"/>
                </a:solidFill>
                <a:latin typeface="+mj-lt"/>
              </a:rPr>
              <a:t>2K2.1</a:t>
            </a:r>
            <a:endParaRPr lang="en-US" b="1" dirty="0">
              <a:solidFill>
                <a:schemeClr val="bg1"/>
              </a:solidFill>
              <a:latin typeface="+mj-lt"/>
            </a:endParaRPr>
          </a:p>
        </p:txBody>
      </p:sp>
      <p:sp>
        <p:nvSpPr>
          <p:cNvPr id="10" name="Rectangle 3"/>
          <p:cNvSpPr txBox="1">
            <a:spLocks noChangeArrowheads="1"/>
          </p:cNvSpPr>
          <p:nvPr/>
        </p:nvSpPr>
        <p:spPr bwMode="auto">
          <a:xfrm>
            <a:off x="12994" y="726926"/>
            <a:ext cx="12166012" cy="685800"/>
          </a:xfrm>
          <a:prstGeom prst="rect">
            <a:avLst/>
          </a:prstGeom>
          <a:noFill/>
          <a:ln w="9525">
            <a:noFill/>
            <a:miter lim="800000"/>
            <a:headEnd/>
            <a:tailEnd/>
          </a:ln>
          <a:effectLst/>
        </p:spPr>
        <p:txBody>
          <a:bodyPr lIns="90000" tIns="46800" rIns="90000" bIns="46800"/>
          <a:lstStyle/>
          <a:p>
            <a:pPr algn="ctr" defTabSz="457200">
              <a:lnSpc>
                <a:spcPct val="95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kern="0" dirty="0">
                <a:solidFill>
                  <a:srgbClr val="66FFFF"/>
                </a:solidFill>
              </a:rPr>
              <a:t>§</a:t>
            </a:r>
            <a:r>
              <a:rPr lang="en-GB" sz="3600" kern="0" dirty="0" smtClean="0">
                <a:solidFill>
                  <a:srgbClr val="66FFFF"/>
                </a:solidFill>
              </a:rPr>
              <a:t>2K2.1(c)(1) and App. Note 14 </a:t>
            </a:r>
            <a:endParaRPr lang="en-GB" sz="3600" kern="0" dirty="0">
              <a:solidFill>
                <a:srgbClr val="66FFFF"/>
              </a:solidFill>
            </a:endParaRPr>
          </a:p>
        </p:txBody>
      </p:sp>
      <p:sp>
        <p:nvSpPr>
          <p:cNvPr id="338952" name="TextBox 10"/>
          <p:cNvSpPr txBox="1">
            <a:spLocks noChangeArrowheads="1"/>
          </p:cNvSpPr>
          <p:nvPr/>
        </p:nvSpPr>
        <p:spPr bwMode="auto">
          <a:xfrm>
            <a:off x="1685366" y="3571403"/>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US" sz="3200" b="1" dirty="0">
                <a:solidFill>
                  <a:srgbClr val="FFFF00"/>
                </a:solidFill>
                <a:latin typeface="+mj-lt"/>
              </a:rPr>
              <a:t>OR</a:t>
            </a:r>
          </a:p>
        </p:txBody>
      </p:sp>
    </p:spTree>
    <p:extLst>
      <p:ext uri="{BB962C8B-B14F-4D97-AF65-F5344CB8AC3E}">
        <p14:creationId xmlns:p14="http://schemas.microsoft.com/office/powerpoint/2010/main" val="3954767575"/>
      </p:ext>
    </p:extLst>
  </p:cSld>
  <p:clrMapOvr>
    <a:masterClrMapping/>
  </p:clrMapOvr>
  <p:transition spd="med">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1" y="652065"/>
            <a:ext cx="12166012" cy="685419"/>
          </a:xfrm>
        </p:spPr>
        <p:txBody>
          <a:bodyPr>
            <a:normAutofit/>
          </a:bodyPr>
          <a:lstStyle/>
          <a:p>
            <a:pPr eaLnBrk="1" hangingPunct="1"/>
            <a:r>
              <a:rPr lang="en-US" altLang="en-US" sz="4000" b="1" dirty="0" smtClean="0"/>
              <a:t>Amendment #784, Effective 11/1/14</a:t>
            </a:r>
            <a:endParaRPr lang="en-US" altLang="en-US" sz="4000" b="1" dirty="0"/>
          </a:p>
        </p:txBody>
      </p:sp>
      <p:sp>
        <p:nvSpPr>
          <p:cNvPr id="17414" name="Rectangle 3"/>
          <p:cNvSpPr>
            <a:spLocks noGrp="1" noChangeArrowheads="1"/>
          </p:cNvSpPr>
          <p:nvPr>
            <p:ph sz="half" idx="1"/>
          </p:nvPr>
        </p:nvSpPr>
        <p:spPr>
          <a:xfrm>
            <a:off x="360728" y="1617269"/>
            <a:ext cx="11349052" cy="4203525"/>
          </a:xfrm>
        </p:spPr>
        <p:txBody>
          <a:bodyPr/>
          <a:lstStyle/>
          <a:p>
            <a:r>
              <a:rPr lang="en-US" altLang="en-US" sz="3600" b="1" i="1" dirty="0" smtClean="0">
                <a:solidFill>
                  <a:srgbClr val="FFFF00"/>
                </a:solidFill>
              </a:rPr>
              <a:t>Clarified</a:t>
            </a:r>
            <a:r>
              <a:rPr lang="en-US" altLang="en-US" sz="3600" dirty="0" smtClean="0"/>
              <a:t> the operation of Relevant Conduct </a:t>
            </a:r>
            <a:r>
              <a:rPr lang="en-US" altLang="en-US" sz="3600" dirty="0"/>
              <a:t>at §2K2.1 </a:t>
            </a:r>
            <a:r>
              <a:rPr lang="en-US" altLang="en-US" sz="3600" dirty="0" smtClean="0"/>
              <a:t>regarding a firearm </a:t>
            </a:r>
            <a:r>
              <a:rPr lang="en-US" altLang="en-US" sz="3600" dirty="0" smtClean="0"/>
              <a:t>or ammunition having </a:t>
            </a:r>
            <a:r>
              <a:rPr lang="en-US" altLang="en-US" sz="3600" dirty="0" smtClean="0"/>
              <a:t>been used or possessed in connection with another offense</a:t>
            </a:r>
          </a:p>
          <a:p>
            <a:pPr lvl="1"/>
            <a:r>
              <a:rPr lang="en-US" altLang="en-US" sz="3200" dirty="0" smtClean="0">
                <a:solidFill>
                  <a:srgbClr val="00FFFF"/>
                </a:solidFill>
              </a:rPr>
              <a:t>Addressed distinctions among 4</a:t>
            </a:r>
            <a:r>
              <a:rPr lang="en-US" altLang="en-US" sz="3200" baseline="30000" dirty="0" smtClean="0">
                <a:solidFill>
                  <a:srgbClr val="00FFFF"/>
                </a:solidFill>
              </a:rPr>
              <a:t>th</a:t>
            </a:r>
            <a:r>
              <a:rPr lang="en-US" altLang="en-US" sz="3200" dirty="0" smtClean="0">
                <a:solidFill>
                  <a:srgbClr val="00FFFF"/>
                </a:solidFill>
              </a:rPr>
              <a:t>, 5</a:t>
            </a:r>
            <a:r>
              <a:rPr lang="en-US" altLang="en-US" sz="3200" baseline="30000" dirty="0" smtClean="0">
                <a:solidFill>
                  <a:srgbClr val="00FFFF"/>
                </a:solidFill>
              </a:rPr>
              <a:t>th</a:t>
            </a:r>
            <a:r>
              <a:rPr lang="en-US" altLang="en-US" sz="3200" dirty="0" smtClean="0">
                <a:solidFill>
                  <a:srgbClr val="00FFFF"/>
                </a:solidFill>
              </a:rPr>
              <a:t>, 6</a:t>
            </a:r>
            <a:r>
              <a:rPr lang="en-US" altLang="en-US" sz="3200" baseline="30000" dirty="0" smtClean="0">
                <a:solidFill>
                  <a:srgbClr val="00FFFF"/>
                </a:solidFill>
              </a:rPr>
              <a:t>th</a:t>
            </a:r>
            <a:r>
              <a:rPr lang="en-US" altLang="en-US" sz="3200" dirty="0" smtClean="0">
                <a:solidFill>
                  <a:srgbClr val="00FFFF"/>
                </a:solidFill>
              </a:rPr>
              <a:t>, 7</a:t>
            </a:r>
            <a:r>
              <a:rPr lang="en-US" altLang="en-US" sz="3200" baseline="30000" dirty="0" smtClean="0">
                <a:solidFill>
                  <a:srgbClr val="00FFFF"/>
                </a:solidFill>
              </a:rPr>
              <a:t>th</a:t>
            </a:r>
            <a:r>
              <a:rPr lang="en-US" altLang="en-US" sz="3200" dirty="0" smtClean="0">
                <a:solidFill>
                  <a:srgbClr val="00FFFF"/>
                </a:solidFill>
              </a:rPr>
              <a:t>,  &amp; 11</a:t>
            </a:r>
            <a:r>
              <a:rPr lang="en-US" altLang="en-US" sz="3200" baseline="30000" dirty="0" smtClean="0">
                <a:solidFill>
                  <a:srgbClr val="00FFFF"/>
                </a:solidFill>
              </a:rPr>
              <a:t>th</a:t>
            </a:r>
            <a:r>
              <a:rPr lang="en-US" altLang="en-US" sz="3200" dirty="0" smtClean="0">
                <a:solidFill>
                  <a:srgbClr val="00FFFF"/>
                </a:solidFill>
              </a:rPr>
              <a:t> Circuits </a:t>
            </a:r>
            <a:endParaRPr lang="en-US" altLang="en-US" sz="3200" dirty="0" smtClean="0"/>
          </a:p>
          <a:p>
            <a:pPr lvl="4"/>
            <a:endParaRPr lang="en-US" altLang="en-US" sz="2600" dirty="0" smtClean="0"/>
          </a:p>
          <a:p>
            <a:r>
              <a:rPr lang="en-US" altLang="en-US" sz="3600" b="1" i="1" dirty="0">
                <a:solidFill>
                  <a:srgbClr val="FFFF00"/>
                </a:solidFill>
              </a:rPr>
              <a:t>Limits</a:t>
            </a:r>
            <a:r>
              <a:rPr lang="en-US" altLang="en-US" sz="3600" dirty="0"/>
              <a:t> the cross reference at §2K2.1(c)(1) to the firearm(s) </a:t>
            </a:r>
            <a:r>
              <a:rPr lang="en-US" altLang="en-US" sz="3600" dirty="0" smtClean="0"/>
              <a:t>or ammunition cited </a:t>
            </a:r>
            <a:r>
              <a:rPr lang="en-US" altLang="en-US" sz="3600" dirty="0"/>
              <a:t>in the </a:t>
            </a:r>
            <a:r>
              <a:rPr lang="en-US" altLang="en-US" sz="3600" i="1" dirty="0"/>
              <a:t>offense of conviction</a:t>
            </a:r>
            <a:endParaRPr lang="en-US" altLang="en-US" sz="3600" dirty="0"/>
          </a:p>
          <a:p>
            <a:pPr marL="685782" lvl="2">
              <a:spcBef>
                <a:spcPts val="1000"/>
              </a:spcBef>
            </a:pPr>
            <a:r>
              <a:rPr lang="en-US" altLang="en-US" sz="3200" dirty="0">
                <a:solidFill>
                  <a:srgbClr val="66FFFF"/>
                </a:solidFill>
              </a:rPr>
              <a:t>Commission policy </a:t>
            </a:r>
            <a:r>
              <a:rPr lang="en-US" altLang="en-US" sz="3200" dirty="0" smtClean="0">
                <a:solidFill>
                  <a:srgbClr val="66FFFF"/>
                </a:solidFill>
              </a:rPr>
              <a:t>decision</a:t>
            </a:r>
            <a:endParaRPr lang="en-US" altLang="en-US" sz="3200" dirty="0">
              <a:solidFill>
                <a:srgbClr val="66FFFF"/>
              </a:solidFill>
            </a:endParaRPr>
          </a:p>
        </p:txBody>
      </p:sp>
    </p:spTree>
    <p:extLst>
      <p:ext uri="{BB962C8B-B14F-4D97-AF65-F5344CB8AC3E}">
        <p14:creationId xmlns:p14="http://schemas.microsoft.com/office/powerpoint/2010/main" val="2433315385"/>
      </p:ext>
    </p:extLst>
  </p:cSld>
  <p:clrMapOvr>
    <a:masterClrMapping/>
  </p:clrMapOvr>
  <p:transition spd="med">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1" y="509452"/>
            <a:ext cx="12166012" cy="685419"/>
          </a:xfrm>
        </p:spPr>
        <p:txBody>
          <a:bodyPr>
            <a:normAutofit/>
          </a:bodyPr>
          <a:lstStyle/>
          <a:p>
            <a:pPr eaLnBrk="1" hangingPunct="1"/>
            <a:r>
              <a:rPr lang="en-US" altLang="en-US" sz="4000" b="1" dirty="0" smtClean="0"/>
              <a:t>Amendment #784, Effective 11/1/14</a:t>
            </a:r>
            <a:endParaRPr lang="en-US" altLang="en-US" sz="4000" b="1" dirty="0"/>
          </a:p>
        </p:txBody>
      </p:sp>
      <p:sp>
        <p:nvSpPr>
          <p:cNvPr id="17414" name="Rectangle 3"/>
          <p:cNvSpPr>
            <a:spLocks noGrp="1" noChangeArrowheads="1"/>
          </p:cNvSpPr>
          <p:nvPr>
            <p:ph sz="half" idx="1"/>
          </p:nvPr>
        </p:nvSpPr>
        <p:spPr>
          <a:xfrm>
            <a:off x="436228" y="2759338"/>
            <a:ext cx="11442583" cy="3364626"/>
          </a:xfrm>
        </p:spPr>
        <p:txBody>
          <a:bodyPr/>
          <a:lstStyle/>
          <a:p>
            <a:r>
              <a:rPr lang="en-GB" sz="3600" dirty="0" smtClean="0"/>
              <a:t>§</a:t>
            </a:r>
            <a:r>
              <a:rPr lang="en-US" altLang="en-US" sz="3600" dirty="0" smtClean="0"/>
              <a:t>2K2.1, App. Note 14(E) has explanation and examples:</a:t>
            </a:r>
          </a:p>
          <a:p>
            <a:pPr lvl="4"/>
            <a:endParaRPr lang="en-US" altLang="en-US" sz="2600" dirty="0" smtClean="0">
              <a:solidFill>
                <a:srgbClr val="00FFFF"/>
              </a:solidFill>
            </a:endParaRPr>
          </a:p>
          <a:p>
            <a:pPr lvl="1"/>
            <a:r>
              <a:rPr lang="en-US" altLang="en-US" sz="3200" dirty="0" smtClean="0">
                <a:solidFill>
                  <a:srgbClr val="00FFFF"/>
                </a:solidFill>
              </a:rPr>
              <a:t>The firearm </a:t>
            </a:r>
            <a:r>
              <a:rPr lang="en-US" altLang="en-US" sz="3200" dirty="0" smtClean="0">
                <a:solidFill>
                  <a:srgbClr val="00FFFF"/>
                </a:solidFill>
              </a:rPr>
              <a:t>or ammunition that </a:t>
            </a:r>
            <a:r>
              <a:rPr lang="en-US" altLang="en-US" sz="3200" dirty="0" smtClean="0">
                <a:solidFill>
                  <a:srgbClr val="00FFFF"/>
                </a:solidFill>
              </a:rPr>
              <a:t>is the basis for the SOC and cross reference is established by relevant conduct at </a:t>
            </a:r>
            <a:r>
              <a:rPr lang="en-GB" sz="3200" dirty="0" smtClean="0">
                <a:solidFill>
                  <a:srgbClr val="00FFFF"/>
                </a:solidFill>
              </a:rPr>
              <a:t>§</a:t>
            </a:r>
            <a:r>
              <a:rPr lang="en-US" altLang="en-US" sz="3200" dirty="0" smtClean="0">
                <a:solidFill>
                  <a:srgbClr val="00FFFF"/>
                </a:solidFill>
              </a:rPr>
              <a:t>1B1.3</a:t>
            </a:r>
            <a:r>
              <a:rPr lang="en-US" altLang="en-US" sz="3200" dirty="0" smtClean="0">
                <a:solidFill>
                  <a:srgbClr val="FFFF00"/>
                </a:solidFill>
              </a:rPr>
              <a:t>(a)(1)</a:t>
            </a:r>
            <a:r>
              <a:rPr lang="en-US" altLang="en-US" sz="3200" dirty="0" smtClean="0">
                <a:solidFill>
                  <a:srgbClr val="00FFFF"/>
                </a:solidFill>
              </a:rPr>
              <a:t> or </a:t>
            </a:r>
            <a:r>
              <a:rPr lang="en-US" altLang="en-US" sz="3200" dirty="0" smtClean="0">
                <a:solidFill>
                  <a:srgbClr val="FFFF00"/>
                </a:solidFill>
              </a:rPr>
              <a:t>(a)(2) </a:t>
            </a:r>
          </a:p>
          <a:p>
            <a:pPr lvl="4"/>
            <a:endParaRPr lang="en-US" altLang="en-US" sz="2600" dirty="0" smtClean="0">
              <a:solidFill>
                <a:srgbClr val="00FFFF"/>
              </a:solidFill>
            </a:endParaRPr>
          </a:p>
          <a:p>
            <a:pPr lvl="1"/>
            <a:r>
              <a:rPr lang="en-US" altLang="en-US" sz="3200" dirty="0" smtClean="0">
                <a:solidFill>
                  <a:srgbClr val="00FFFF"/>
                </a:solidFill>
              </a:rPr>
              <a:t>However, the SOC and cross reference </a:t>
            </a:r>
            <a:r>
              <a:rPr lang="en-US" altLang="en-US" sz="3200" i="1" dirty="0" smtClean="0">
                <a:solidFill>
                  <a:srgbClr val="00FFFF"/>
                </a:solidFill>
              </a:rPr>
              <a:t>themselves</a:t>
            </a:r>
            <a:r>
              <a:rPr lang="en-US" altLang="en-US" sz="3200" dirty="0" smtClean="0">
                <a:solidFill>
                  <a:srgbClr val="00FFFF"/>
                </a:solidFill>
              </a:rPr>
              <a:t> are relevant conduct under </a:t>
            </a:r>
            <a:r>
              <a:rPr lang="en-GB" sz="3200" dirty="0" smtClean="0">
                <a:solidFill>
                  <a:srgbClr val="00FFFF"/>
                </a:solidFill>
              </a:rPr>
              <a:t>§</a:t>
            </a:r>
            <a:r>
              <a:rPr lang="en-US" altLang="en-US" sz="3200" dirty="0" smtClean="0">
                <a:solidFill>
                  <a:srgbClr val="00FFFF"/>
                </a:solidFill>
              </a:rPr>
              <a:t>1B1.3</a:t>
            </a:r>
            <a:r>
              <a:rPr lang="en-US" altLang="en-US" sz="3200" dirty="0" smtClean="0">
                <a:solidFill>
                  <a:srgbClr val="FFFF00"/>
                </a:solidFill>
              </a:rPr>
              <a:t>(a)(4)</a:t>
            </a:r>
            <a:endParaRPr lang="en-US" altLang="en-US" dirty="0" smtClean="0">
              <a:solidFill>
                <a:srgbClr val="FFFF00"/>
              </a:solidFill>
            </a:endParaRPr>
          </a:p>
        </p:txBody>
      </p:sp>
      <p:sp>
        <p:nvSpPr>
          <p:cNvPr id="4" name="Rectangle 3"/>
          <p:cNvSpPr txBox="1">
            <a:spLocks noChangeArrowheads="1"/>
          </p:cNvSpPr>
          <p:nvPr/>
        </p:nvSpPr>
        <p:spPr bwMode="auto">
          <a:xfrm>
            <a:off x="25988" y="1286657"/>
            <a:ext cx="12166012" cy="1196483"/>
          </a:xfrm>
          <a:prstGeom prst="rect">
            <a:avLst/>
          </a:prstGeom>
          <a:noFill/>
          <a:ln w="9525">
            <a:noFill/>
            <a:miter lim="800000"/>
            <a:headEnd/>
            <a:tailEnd/>
          </a:ln>
          <a:effectLst/>
        </p:spPr>
        <p:txBody>
          <a:bodyPr lIns="90000" tIns="46800" rIns="90000" bIns="46800"/>
          <a:lstStyle/>
          <a:p>
            <a:pPr algn="ctr" defTabSz="457200">
              <a:lnSpc>
                <a:spcPct val="95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i="1" kern="0" dirty="0" smtClean="0">
                <a:solidFill>
                  <a:srgbClr val="FFFF00"/>
                </a:solidFill>
              </a:rPr>
              <a:t>Clarification</a:t>
            </a:r>
            <a:r>
              <a:rPr lang="en-GB" sz="3600" kern="0" dirty="0" smtClean="0">
                <a:solidFill>
                  <a:srgbClr val="66FFFF"/>
                </a:solidFill>
              </a:rPr>
              <a:t> of the Operation of Relevant Conduct in §2K2.1(b</a:t>
            </a:r>
            <a:r>
              <a:rPr lang="en-GB" sz="3600" kern="0" dirty="0">
                <a:solidFill>
                  <a:srgbClr val="66FFFF"/>
                </a:solidFill>
              </a:rPr>
              <a:t>)(6)(B</a:t>
            </a:r>
            <a:r>
              <a:rPr lang="en-GB" sz="3600" kern="0" dirty="0" smtClean="0">
                <a:solidFill>
                  <a:srgbClr val="66FFFF"/>
                </a:solidFill>
              </a:rPr>
              <a:t>) and (c)(1)</a:t>
            </a:r>
            <a:endParaRPr lang="en-GB" sz="3600" kern="0" dirty="0">
              <a:solidFill>
                <a:srgbClr val="66FFFF"/>
              </a:solidFill>
            </a:endParaRPr>
          </a:p>
        </p:txBody>
      </p:sp>
    </p:spTree>
    <p:extLst>
      <p:ext uri="{BB962C8B-B14F-4D97-AF65-F5344CB8AC3E}">
        <p14:creationId xmlns:p14="http://schemas.microsoft.com/office/powerpoint/2010/main" val="2433315385"/>
      </p:ext>
    </p:extLst>
  </p:cSld>
  <p:clrMapOvr>
    <a:masterClrMapping/>
  </p:clrMapOvr>
  <p:transition spd="med">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1" y="383161"/>
            <a:ext cx="12166012" cy="688891"/>
          </a:xfrm>
        </p:spPr>
        <p:txBody>
          <a:bodyPr>
            <a:normAutofit/>
          </a:bodyPr>
          <a:lstStyle/>
          <a:p>
            <a:pPr algn="ctr" eaLnBrk="1" hangingPunct="1"/>
            <a:r>
              <a:rPr lang="en-US" sz="4000" b="1" dirty="0"/>
              <a:t>Relevant Conduct </a:t>
            </a:r>
            <a:endParaRPr lang="en-US" sz="4000" b="1" dirty="0">
              <a:solidFill>
                <a:schemeClr val="hlink"/>
              </a:solidFill>
            </a:endParaRPr>
          </a:p>
        </p:txBody>
      </p:sp>
      <p:sp>
        <p:nvSpPr>
          <p:cNvPr id="967683" name="Rectangle 3"/>
          <p:cNvSpPr>
            <a:spLocks noGrp="1" noChangeArrowheads="1"/>
          </p:cNvSpPr>
          <p:nvPr>
            <p:ph sz="half" idx="1"/>
          </p:nvPr>
        </p:nvSpPr>
        <p:spPr>
          <a:xfrm>
            <a:off x="807755" y="1803309"/>
            <a:ext cx="10638015" cy="4416176"/>
          </a:xfrm>
        </p:spPr>
        <p:txBody>
          <a:bodyPr/>
          <a:lstStyle/>
          <a:p>
            <a:pPr eaLnBrk="1" hangingPunct="1">
              <a:lnSpc>
                <a:spcPct val="90000"/>
              </a:lnSpc>
              <a:buFontTx/>
              <a:buNone/>
            </a:pPr>
            <a:r>
              <a:rPr lang="en-US" sz="3600" dirty="0" smtClean="0">
                <a:solidFill>
                  <a:srgbClr val="66FFFF"/>
                </a:solidFill>
              </a:rPr>
              <a:t>(a)(1) &amp; (a)(2):  </a:t>
            </a:r>
            <a:r>
              <a:rPr lang="en-US" sz="3600" dirty="0" smtClean="0"/>
              <a:t>Analysis to establish</a:t>
            </a:r>
            <a:r>
              <a:rPr lang="en-US" sz="3600" dirty="0"/>
              <a:t> </a:t>
            </a:r>
            <a:r>
              <a:rPr lang="en-US" sz="3600" dirty="0" smtClean="0"/>
              <a:t>relevant acts</a:t>
            </a:r>
          </a:p>
          <a:p>
            <a:pPr eaLnBrk="1" hangingPunct="1">
              <a:lnSpc>
                <a:spcPct val="90000"/>
              </a:lnSpc>
              <a:buFontTx/>
              <a:buNone/>
            </a:pPr>
            <a:endParaRPr lang="en-US" sz="3600" dirty="0" smtClean="0"/>
          </a:p>
          <a:p>
            <a:pPr eaLnBrk="1" hangingPunct="1">
              <a:lnSpc>
                <a:spcPct val="90000"/>
              </a:lnSpc>
              <a:buFontTx/>
              <a:buNone/>
            </a:pPr>
            <a:r>
              <a:rPr lang="en-US" sz="3600" dirty="0" smtClean="0">
                <a:solidFill>
                  <a:srgbClr val="66FFFF"/>
                </a:solidFill>
              </a:rPr>
              <a:t>(a)(3):</a:t>
            </a:r>
            <a:r>
              <a:rPr lang="en-US" sz="3600" dirty="0"/>
              <a:t> </a:t>
            </a:r>
            <a:r>
              <a:rPr lang="en-US" sz="3600" dirty="0" smtClean="0"/>
              <a:t> Harms resulting from, or that were the 	object 	      of the acts established in (a)(1) &amp; (a)(2)</a:t>
            </a:r>
          </a:p>
          <a:p>
            <a:pPr eaLnBrk="1" hangingPunct="1">
              <a:lnSpc>
                <a:spcPct val="90000"/>
              </a:lnSpc>
              <a:buFontTx/>
              <a:buNone/>
            </a:pPr>
            <a:r>
              <a:rPr lang="en-US" sz="3600" dirty="0"/>
              <a:t>	</a:t>
            </a:r>
            <a:r>
              <a:rPr lang="en-US" sz="3600" dirty="0" smtClean="0"/>
              <a:t>		</a:t>
            </a:r>
            <a:r>
              <a:rPr lang="en-US" sz="3600" dirty="0" smtClean="0">
                <a:solidFill>
                  <a:srgbClr val="66FFFF"/>
                </a:solidFill>
              </a:rPr>
              <a:t>-</a:t>
            </a:r>
            <a:r>
              <a:rPr lang="en-US" sz="3600" i="1" dirty="0" smtClean="0">
                <a:solidFill>
                  <a:srgbClr val="66FFFF"/>
                </a:solidFill>
              </a:rPr>
              <a:t>E.g.</a:t>
            </a:r>
            <a:r>
              <a:rPr lang="en-US" sz="3600" dirty="0" smtClean="0">
                <a:solidFill>
                  <a:srgbClr val="66FFFF"/>
                </a:solidFill>
              </a:rPr>
              <a:t>, “loss” and “injury” are harms</a:t>
            </a:r>
          </a:p>
          <a:p>
            <a:pPr eaLnBrk="1" hangingPunct="1">
              <a:lnSpc>
                <a:spcPct val="90000"/>
              </a:lnSpc>
              <a:buFontTx/>
              <a:buNone/>
            </a:pPr>
            <a:endParaRPr lang="en-US" sz="3600" u="sng" dirty="0" smtClean="0"/>
          </a:p>
          <a:p>
            <a:pPr eaLnBrk="1" hangingPunct="1">
              <a:lnSpc>
                <a:spcPct val="90000"/>
              </a:lnSpc>
              <a:buFontTx/>
              <a:buNone/>
            </a:pPr>
            <a:r>
              <a:rPr lang="en-US" sz="3600" dirty="0" smtClean="0">
                <a:solidFill>
                  <a:srgbClr val="66FFFF"/>
                </a:solidFill>
              </a:rPr>
              <a:t>(a)(4):</a:t>
            </a:r>
            <a:r>
              <a:rPr lang="en-US" sz="3600" dirty="0"/>
              <a:t> </a:t>
            </a:r>
            <a:r>
              <a:rPr lang="en-US" sz="3600" dirty="0" smtClean="0"/>
              <a:t> Information specified for	 application in a    	  	      particular guideline</a:t>
            </a:r>
          </a:p>
        </p:txBody>
      </p:sp>
      <p:sp>
        <p:nvSpPr>
          <p:cNvPr id="53253" name="Text Box 5"/>
          <p:cNvSpPr txBox="1">
            <a:spLocks noChangeArrowheads="1"/>
          </p:cNvSpPr>
          <p:nvPr/>
        </p:nvSpPr>
        <p:spPr bwMode="auto">
          <a:xfrm>
            <a:off x="1" y="1060172"/>
            <a:ext cx="121660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a:solidFill>
                  <a:srgbClr val="66FFFF"/>
                </a:solidFill>
                <a:latin typeface="Cambria"/>
              </a:rPr>
              <a:t>§1B1.3(a)</a:t>
            </a:r>
          </a:p>
        </p:txBody>
      </p:sp>
    </p:spTree>
    <p:extLst>
      <p:ext uri="{BB962C8B-B14F-4D97-AF65-F5344CB8AC3E}">
        <p14:creationId xmlns:p14="http://schemas.microsoft.com/office/powerpoint/2010/main" val="3528870281"/>
      </p:ext>
    </p:extLst>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7683">
                                            <p:txEl>
                                              <p:pRg st="0" end="0"/>
                                            </p:txEl>
                                          </p:spTgt>
                                        </p:tgtEl>
                                        <p:attrNameLst>
                                          <p:attrName>style.visibility</p:attrName>
                                        </p:attrNameLst>
                                      </p:cBhvr>
                                      <p:to>
                                        <p:strVal val="visible"/>
                                      </p:to>
                                    </p:set>
                                    <p:anim calcmode="lin" valueType="num">
                                      <p:cBhvr additive="base">
                                        <p:cTn id="7" dur="750" fill="hold"/>
                                        <p:tgtEl>
                                          <p:spTgt spid="967683">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967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7683">
                                            <p:txEl>
                                              <p:pRg st="2" end="2"/>
                                            </p:txEl>
                                          </p:spTgt>
                                        </p:tgtEl>
                                        <p:attrNameLst>
                                          <p:attrName>style.visibility</p:attrName>
                                        </p:attrNameLst>
                                      </p:cBhvr>
                                      <p:to>
                                        <p:strVal val="visible"/>
                                      </p:to>
                                    </p:set>
                                    <p:anim calcmode="lin" valueType="num">
                                      <p:cBhvr additive="base">
                                        <p:cTn id="13" dur="750" fill="hold"/>
                                        <p:tgtEl>
                                          <p:spTgt spid="967683">
                                            <p:txEl>
                                              <p:pRg st="2" end="2"/>
                                            </p:txEl>
                                          </p:spTgt>
                                        </p:tgtEl>
                                        <p:attrNameLst>
                                          <p:attrName>ppt_x</p:attrName>
                                        </p:attrNameLst>
                                      </p:cBhvr>
                                      <p:tavLst>
                                        <p:tav tm="0">
                                          <p:val>
                                            <p:strVal val="#ppt_x"/>
                                          </p:val>
                                        </p:tav>
                                        <p:tav tm="100000">
                                          <p:val>
                                            <p:strVal val="#ppt_x"/>
                                          </p:val>
                                        </p:tav>
                                      </p:tavLst>
                                    </p:anim>
                                    <p:anim calcmode="lin" valueType="num">
                                      <p:cBhvr additive="base">
                                        <p:cTn id="14" dur="750" fill="hold"/>
                                        <p:tgtEl>
                                          <p:spTgt spid="96768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67683">
                                            <p:txEl>
                                              <p:pRg st="3" end="3"/>
                                            </p:txEl>
                                          </p:spTgt>
                                        </p:tgtEl>
                                        <p:attrNameLst>
                                          <p:attrName>style.visibility</p:attrName>
                                        </p:attrNameLst>
                                      </p:cBhvr>
                                      <p:to>
                                        <p:strVal val="visible"/>
                                      </p:to>
                                    </p:set>
                                    <p:anim calcmode="lin" valueType="num">
                                      <p:cBhvr additive="base">
                                        <p:cTn id="17" dur="750" fill="hold"/>
                                        <p:tgtEl>
                                          <p:spTgt spid="967683">
                                            <p:txEl>
                                              <p:pRg st="3" end="3"/>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967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67683">
                                            <p:txEl>
                                              <p:pRg st="5" end="5"/>
                                            </p:txEl>
                                          </p:spTgt>
                                        </p:tgtEl>
                                        <p:attrNameLst>
                                          <p:attrName>style.visibility</p:attrName>
                                        </p:attrNameLst>
                                      </p:cBhvr>
                                      <p:to>
                                        <p:strVal val="visible"/>
                                      </p:to>
                                    </p:set>
                                    <p:anim calcmode="lin" valueType="num">
                                      <p:cBhvr additive="base">
                                        <p:cTn id="23" dur="500" fill="hold"/>
                                        <p:tgtEl>
                                          <p:spTgt spid="96768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676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5" name="Rectangle 2"/>
          <p:cNvSpPr>
            <a:spLocks noGrp="1" noChangeArrowheads="1"/>
          </p:cNvSpPr>
          <p:nvPr>
            <p:ph type="title"/>
          </p:nvPr>
        </p:nvSpPr>
        <p:spPr>
          <a:xfrm>
            <a:off x="0" y="468200"/>
            <a:ext cx="12166012" cy="1325563"/>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t>Distinctions Between </a:t>
            </a:r>
            <a:br>
              <a:rPr lang="en-GB" sz="4000" b="1" dirty="0"/>
            </a:br>
            <a:r>
              <a:rPr lang="en-GB" sz="4000" b="1" dirty="0"/>
              <a:t> </a:t>
            </a:r>
            <a:r>
              <a:rPr lang="en-GB" sz="4000" b="1" dirty="0" smtClean="0"/>
              <a:t>§2K2.1(b</a:t>
            </a:r>
            <a:r>
              <a:rPr lang="en-GB" sz="4000" b="1" dirty="0"/>
              <a:t>)(6)(B) and </a:t>
            </a:r>
            <a:r>
              <a:rPr lang="en-GB" sz="4000" b="1" dirty="0" smtClean="0"/>
              <a:t>(c</a:t>
            </a:r>
            <a:r>
              <a:rPr lang="en-GB" sz="4000" b="1" dirty="0"/>
              <a:t>)(1)</a:t>
            </a:r>
          </a:p>
        </p:txBody>
      </p:sp>
      <p:sp>
        <p:nvSpPr>
          <p:cNvPr id="340996" name="Rectangle 3"/>
          <p:cNvSpPr>
            <a:spLocks noGrp="1" noChangeArrowheads="1"/>
          </p:cNvSpPr>
          <p:nvPr>
            <p:ph sz="half" idx="1"/>
          </p:nvPr>
        </p:nvSpPr>
        <p:spPr>
          <a:xfrm>
            <a:off x="618565" y="2123375"/>
            <a:ext cx="10995679" cy="4340355"/>
          </a:xfrm>
        </p:spPr>
        <p:txBody>
          <a:bodyPr lIns="90000" tIns="46800" rIns="90000" bIns="46800"/>
          <a:lstStyle/>
          <a:p>
            <a:pPr marL="339725" indent="-339725" defTabSz="457200">
              <a:lnSpc>
                <a:spcPct val="95000"/>
              </a:lnSpc>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smtClean="0"/>
              <a:t>SOC (b)(6)(B) applies to </a:t>
            </a:r>
            <a:endParaRPr lang="en-GB" sz="3600" dirty="0" smtClean="0"/>
          </a:p>
          <a:p>
            <a:pPr marL="796914" lvl="1" indent="-339725" defTabSz="457200">
              <a:lnSpc>
                <a:spcPct val="95000"/>
              </a:lnSpc>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dirty="0" smtClean="0">
                <a:solidFill>
                  <a:srgbClr val="66FFFF"/>
                </a:solidFill>
              </a:rPr>
              <a:t>Firearm(s) and/or ammunition </a:t>
            </a:r>
            <a:r>
              <a:rPr lang="en-GB" sz="3200" dirty="0" smtClean="0">
                <a:solidFill>
                  <a:srgbClr val="66FFFF"/>
                </a:solidFill>
              </a:rPr>
              <a:t>c</a:t>
            </a:r>
            <a:r>
              <a:rPr lang="en-GB" sz="3200" dirty="0" smtClean="0">
                <a:solidFill>
                  <a:srgbClr val="66FFFF"/>
                </a:solidFill>
              </a:rPr>
              <a:t>ited </a:t>
            </a:r>
            <a:r>
              <a:rPr lang="en-GB" sz="3200" dirty="0" smtClean="0">
                <a:solidFill>
                  <a:srgbClr val="66FFFF"/>
                </a:solidFill>
              </a:rPr>
              <a:t>in the offense of conviction </a:t>
            </a:r>
            <a:endParaRPr lang="en-GB" sz="3200" dirty="0" smtClean="0">
              <a:solidFill>
                <a:srgbClr val="66FFFF"/>
              </a:solidFill>
            </a:endParaRPr>
          </a:p>
          <a:p>
            <a:pPr marL="457189" lvl="1" indent="0" defTabSz="457200">
              <a:lnSpc>
                <a:spcPct val="95000"/>
              </a:lnSpc>
              <a:spcBef>
                <a:spcPts val="9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b="1" dirty="0" smtClean="0">
                <a:solidFill>
                  <a:srgbClr val="FFFF00"/>
                </a:solidFill>
              </a:rPr>
              <a:t>									</a:t>
            </a:r>
            <a:r>
              <a:rPr lang="en-GB" sz="3200" b="1" u="sng" dirty="0" smtClean="0">
                <a:solidFill>
                  <a:srgbClr val="FFFF00"/>
                </a:solidFill>
              </a:rPr>
              <a:t>AND</a:t>
            </a:r>
            <a:endParaRPr lang="en-GB" sz="3200" u="sng" dirty="0" smtClean="0"/>
          </a:p>
          <a:p>
            <a:pPr marL="796914" lvl="1" indent="-339725" defTabSz="457200">
              <a:lnSpc>
                <a:spcPct val="95000"/>
              </a:lnSpc>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dirty="0" smtClean="0">
                <a:solidFill>
                  <a:srgbClr val="66FFFF"/>
                </a:solidFill>
              </a:rPr>
              <a:t>F</a:t>
            </a:r>
            <a:r>
              <a:rPr lang="en-GB" sz="3200" dirty="0" smtClean="0">
                <a:solidFill>
                  <a:srgbClr val="66FFFF"/>
                </a:solidFill>
              </a:rPr>
              <a:t>irearm(s) and/or ammunition that </a:t>
            </a:r>
            <a:r>
              <a:rPr lang="en-GB" sz="3200" dirty="0" smtClean="0">
                <a:solidFill>
                  <a:srgbClr val="66FFFF"/>
                </a:solidFill>
              </a:rPr>
              <a:t>are not cited in the offense of conviction but are in “the same course of conduct/common scheme or plan as the offense of </a:t>
            </a:r>
            <a:r>
              <a:rPr lang="en-GB" sz="3200" dirty="0" smtClean="0">
                <a:solidFill>
                  <a:srgbClr val="66FFFF"/>
                </a:solidFill>
              </a:rPr>
              <a:t>conviction</a:t>
            </a:r>
            <a:endParaRPr lang="en-GB" sz="3200" dirty="0" smtClean="0">
              <a:solidFill>
                <a:srgbClr val="66FFFF"/>
              </a:solidFill>
            </a:endParaRPr>
          </a:p>
        </p:txBody>
      </p:sp>
    </p:spTree>
    <p:extLst>
      <p:ext uri="{BB962C8B-B14F-4D97-AF65-F5344CB8AC3E}">
        <p14:creationId xmlns:p14="http://schemas.microsoft.com/office/powerpoint/2010/main" val="2911563071"/>
      </p:ext>
    </p:extLst>
  </p:cSld>
  <p:clrMapOvr>
    <a:masterClrMapping/>
  </p:clrMapOvr>
  <p:transition spd="med">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5" name="Rectangle 2"/>
          <p:cNvSpPr>
            <a:spLocks noGrp="1" noChangeArrowheads="1"/>
          </p:cNvSpPr>
          <p:nvPr>
            <p:ph type="title"/>
          </p:nvPr>
        </p:nvSpPr>
        <p:spPr>
          <a:xfrm>
            <a:off x="0" y="468200"/>
            <a:ext cx="12166012" cy="1325563"/>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Distinctions Between </a:t>
            </a:r>
            <a:br>
              <a:rPr lang="en-GB" sz="3200" b="1" dirty="0"/>
            </a:br>
            <a:r>
              <a:rPr lang="en-GB" sz="3200" b="1" dirty="0"/>
              <a:t> </a:t>
            </a:r>
            <a:r>
              <a:rPr lang="en-GB" sz="3200" b="1" dirty="0" smtClean="0"/>
              <a:t>§2K2.1(b</a:t>
            </a:r>
            <a:r>
              <a:rPr lang="en-GB" sz="3200" b="1" dirty="0"/>
              <a:t>)(6)(B) and </a:t>
            </a:r>
            <a:r>
              <a:rPr lang="en-GB" sz="3200" b="1" dirty="0" smtClean="0"/>
              <a:t>(c</a:t>
            </a:r>
            <a:r>
              <a:rPr lang="en-GB" sz="3200" b="1" dirty="0"/>
              <a:t>)(1</a:t>
            </a:r>
            <a:r>
              <a:rPr lang="en-GB" sz="3200" b="1" dirty="0" smtClean="0"/>
              <a:t>) (cont.)</a:t>
            </a:r>
            <a:endParaRPr lang="en-GB" sz="3200" b="1" dirty="0"/>
          </a:p>
        </p:txBody>
      </p:sp>
      <p:sp>
        <p:nvSpPr>
          <p:cNvPr id="340996" name="Rectangle 3"/>
          <p:cNvSpPr>
            <a:spLocks noGrp="1" noChangeArrowheads="1"/>
          </p:cNvSpPr>
          <p:nvPr>
            <p:ph sz="half" idx="1"/>
          </p:nvPr>
        </p:nvSpPr>
        <p:spPr>
          <a:xfrm>
            <a:off x="618565" y="2504375"/>
            <a:ext cx="10995679" cy="2397067"/>
          </a:xfrm>
        </p:spPr>
        <p:txBody>
          <a:bodyPr lIns="90000" tIns="46800" rIns="90000" bIns="46800"/>
          <a:lstStyle/>
          <a:p>
            <a:pPr marL="339725" indent="-339725" defTabSz="457200">
              <a:lnSpc>
                <a:spcPct val="95000"/>
              </a:lnSpc>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smtClean="0"/>
              <a:t>Cross </a:t>
            </a:r>
            <a:r>
              <a:rPr lang="en-GB" sz="3600" dirty="0" smtClean="0"/>
              <a:t>reference (c)(1) applies only in cases in which the </a:t>
            </a:r>
            <a:r>
              <a:rPr lang="en-GB" sz="3600" dirty="0" smtClean="0"/>
              <a:t>firearm(s) and/or ammunition cited </a:t>
            </a:r>
            <a:r>
              <a:rPr lang="en-GB" sz="3600" dirty="0" smtClean="0"/>
              <a:t>in the count of conviction </a:t>
            </a:r>
            <a:r>
              <a:rPr lang="en-GB" sz="3600" dirty="0" smtClean="0"/>
              <a:t>was </a:t>
            </a:r>
            <a:r>
              <a:rPr lang="en-GB" sz="3600" dirty="0" smtClean="0"/>
              <a:t>used or possessed in connection with another offense</a:t>
            </a:r>
          </a:p>
        </p:txBody>
      </p:sp>
    </p:spTree>
    <p:extLst>
      <p:ext uri="{BB962C8B-B14F-4D97-AF65-F5344CB8AC3E}">
        <p14:creationId xmlns:p14="http://schemas.microsoft.com/office/powerpoint/2010/main" val="1546597088"/>
      </p:ext>
    </p:extLst>
  </p:cSld>
  <p:clrMapOvr>
    <a:masterClrMapping/>
  </p:clrMapOvr>
  <p:transition spd="med">
    <p:pull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9" name="Rectangle 2"/>
          <p:cNvSpPr>
            <a:spLocks noGrp="1" noChangeArrowheads="1"/>
          </p:cNvSpPr>
          <p:nvPr>
            <p:ph type="title"/>
          </p:nvPr>
        </p:nvSpPr>
        <p:spPr>
          <a:xfrm>
            <a:off x="0" y="633006"/>
            <a:ext cx="12166012" cy="844060"/>
          </a:xfrm>
        </p:spPr>
        <p:txBody>
          <a:bodyPr lIns="90000" tIns="46800" rIns="90000" bIns="46800">
            <a:norm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dirty="0"/>
              <a:t>Pointers for §2K2.1(b)(6)(B) and (c)(1)</a:t>
            </a:r>
          </a:p>
        </p:txBody>
      </p:sp>
      <p:sp>
        <p:nvSpPr>
          <p:cNvPr id="342020" name="Rectangle 3"/>
          <p:cNvSpPr>
            <a:spLocks noGrp="1" noChangeArrowheads="1"/>
          </p:cNvSpPr>
          <p:nvPr>
            <p:ph sz="half" idx="1"/>
          </p:nvPr>
        </p:nvSpPr>
        <p:spPr>
          <a:xfrm>
            <a:off x="530385" y="2539437"/>
            <a:ext cx="11206695" cy="3806774"/>
          </a:xfrm>
        </p:spPr>
        <p:txBody>
          <a:bodyPr lIns="90000" tIns="46800" rIns="90000" bIns="46800"/>
          <a:lstStyle/>
          <a:p>
            <a:pPr marL="339725" indent="-339725" defTabSz="457200">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smtClean="0"/>
              <a:t>Can be based on any federal, state, or local offense (</a:t>
            </a:r>
            <a:r>
              <a:rPr lang="en-GB" sz="3600" i="1" dirty="0" smtClean="0"/>
              <a:t>e.g.</a:t>
            </a:r>
            <a:r>
              <a:rPr lang="en-GB" sz="3600" dirty="0" smtClean="0"/>
              <a:t>, drug trafficking, robbery, assault, murder), </a:t>
            </a:r>
            <a:r>
              <a:rPr lang="en-GB" sz="3600" b="1" i="1" dirty="0" smtClean="0">
                <a:solidFill>
                  <a:srgbClr val="FFFF00"/>
                </a:solidFill>
              </a:rPr>
              <a:t>except</a:t>
            </a:r>
          </a:p>
          <a:p>
            <a:pPr marL="739775" lvl="1" indent="-339725" defTabSz="457200">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dirty="0" smtClean="0">
                <a:solidFill>
                  <a:srgbClr val="66FFFF"/>
                </a:solidFill>
              </a:rPr>
              <a:t>Not another firearms or explosive offense</a:t>
            </a:r>
          </a:p>
          <a:p>
            <a:pPr marL="339725" indent="-339725" defTabSz="457200">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3600" dirty="0" smtClean="0">
              <a:solidFill>
                <a:srgbClr val="66FFFF"/>
              </a:solidFill>
            </a:endParaRPr>
          </a:p>
          <a:p>
            <a:pPr marL="339725" indent="-339725" defTabSz="457200">
              <a:spcBef>
                <a:spcPts val="9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600" dirty="0" smtClean="0"/>
              <a:t>If the firearm </a:t>
            </a:r>
            <a:r>
              <a:rPr lang="en-GB" sz="3600" dirty="0" smtClean="0"/>
              <a:t>or ammunition was </a:t>
            </a:r>
            <a:r>
              <a:rPr lang="en-GB" sz="3600" dirty="0" smtClean="0"/>
              <a:t>involved in more than one offense, the cross reference is applied to the one resulting in the greatest offense level</a:t>
            </a:r>
          </a:p>
        </p:txBody>
      </p:sp>
      <p:sp>
        <p:nvSpPr>
          <p:cNvPr id="342022" name="TextBox 6"/>
          <p:cNvSpPr txBox="1">
            <a:spLocks noChangeArrowheads="1"/>
          </p:cNvSpPr>
          <p:nvPr/>
        </p:nvSpPr>
        <p:spPr bwMode="auto">
          <a:xfrm>
            <a:off x="1" y="1397072"/>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en-GB" dirty="0">
                <a:solidFill>
                  <a:srgbClr val="66FFFF"/>
                </a:solidFill>
                <a:latin typeface="+mj-lt"/>
              </a:rPr>
              <a:t>§</a:t>
            </a:r>
            <a:r>
              <a:rPr lang="en-GB" dirty="0">
                <a:solidFill>
                  <a:srgbClr val="66FFFF"/>
                </a:solidFill>
                <a:latin typeface="+mj-lt"/>
                <a:cs typeface="Times New Roman" pitchFamily="18" charset="0"/>
              </a:rPr>
              <a:t>2K2.1, App. Note 14(C) &amp; </a:t>
            </a:r>
            <a:r>
              <a:rPr lang="en-GB" dirty="0">
                <a:solidFill>
                  <a:srgbClr val="66FFFF"/>
                </a:solidFill>
                <a:latin typeface="+mj-lt"/>
              </a:rPr>
              <a:t>§</a:t>
            </a:r>
            <a:r>
              <a:rPr lang="en-GB" dirty="0">
                <a:solidFill>
                  <a:srgbClr val="66FFFF"/>
                </a:solidFill>
                <a:latin typeface="+mj-lt"/>
                <a:cs typeface="Times New Roman" pitchFamily="18" charset="0"/>
              </a:rPr>
              <a:t>1B1.5, App. Note 3</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37573469"/>
      </p:ext>
    </p:extLst>
  </p:cSld>
  <p:clrMapOvr>
    <a:masterClrMapping/>
  </p:clrMapOvr>
  <p:transition spd="med">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460556"/>
            <a:ext cx="12166012" cy="730682"/>
          </a:xfrm>
        </p:spPr>
        <p:txBody>
          <a:bodyPr>
            <a:normAutofit/>
          </a:bodyPr>
          <a:lstStyle/>
          <a:p>
            <a:r>
              <a:rPr lang="en-US" sz="4000" b="1" dirty="0" smtClean="0"/>
              <a:t>Issue Regarding Relevant Conduct</a:t>
            </a:r>
            <a:endParaRPr lang="en-US" sz="4000" b="1" dirty="0"/>
          </a:p>
        </p:txBody>
      </p:sp>
      <p:sp>
        <p:nvSpPr>
          <p:cNvPr id="324612" name="Rectangle 3"/>
          <p:cNvSpPr>
            <a:spLocks noGrp="1" noChangeArrowheads="1"/>
          </p:cNvSpPr>
          <p:nvPr>
            <p:ph sz="half" idx="1"/>
          </p:nvPr>
        </p:nvSpPr>
        <p:spPr>
          <a:xfrm>
            <a:off x="419449" y="2215416"/>
            <a:ext cx="11409028" cy="3489098"/>
          </a:xfrm>
        </p:spPr>
        <p:txBody>
          <a:bodyPr/>
          <a:lstStyle/>
          <a:p>
            <a:r>
              <a:rPr lang="en-US" sz="3600" dirty="0" smtClean="0">
                <a:latin typeface="+mn-lt"/>
                <a:cs typeface="Times New Roman" pitchFamily="18" charset="0"/>
              </a:rPr>
              <a:t>Defendant, a felon with a prior conviction for a crime of violence, was dealing drugs and using a firearm in relation to the offense, § 924(c)</a:t>
            </a:r>
          </a:p>
          <a:p>
            <a:pPr lvl="4"/>
            <a:endParaRPr lang="en-US" sz="3600" dirty="0" smtClean="0">
              <a:latin typeface="+mn-lt"/>
              <a:cs typeface="Times New Roman" pitchFamily="18" charset="0"/>
            </a:endParaRPr>
          </a:p>
          <a:p>
            <a:r>
              <a:rPr lang="en-US" sz="3600" dirty="0" smtClean="0">
                <a:latin typeface="+mn-lt"/>
                <a:cs typeface="Times New Roman" pitchFamily="18" charset="0"/>
              </a:rPr>
              <a:t>A subsequent execution of a warrant and search found the defendant in possession of a different firearm</a:t>
            </a:r>
          </a:p>
        </p:txBody>
      </p:sp>
      <p:sp>
        <p:nvSpPr>
          <p:cNvPr id="324613" name="Text Box 5"/>
          <p:cNvSpPr txBox="1">
            <a:spLocks noChangeArrowheads="1"/>
          </p:cNvSpPr>
          <p:nvPr/>
        </p:nvSpPr>
        <p:spPr bwMode="auto">
          <a:xfrm>
            <a:off x="1" y="1139243"/>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 </a:t>
            </a:r>
            <a:r>
              <a:rPr lang="en-US" dirty="0">
                <a:solidFill>
                  <a:srgbClr val="66FFFF"/>
                </a:solidFill>
                <a:latin typeface="+mj-lt"/>
                <a:cs typeface="Times New Roman" pitchFamily="18" charset="0"/>
              </a:rPr>
              <a:t>&amp; 1B1.3(a)(2) &amp; 3D1.2(d)</a:t>
            </a: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485723"/>
            <a:ext cx="12166012" cy="562902"/>
          </a:xfrm>
        </p:spPr>
        <p:txBody>
          <a:bodyPr>
            <a:normAutofit/>
          </a:bodyPr>
          <a:lstStyle/>
          <a:p>
            <a:r>
              <a:rPr lang="en-US" sz="3200" b="1" dirty="0" smtClean="0"/>
              <a:t>Issue Regarding Relevant Conduct (cont.)</a:t>
            </a:r>
            <a:endParaRPr lang="en-US" sz="3200" b="1" dirty="0"/>
          </a:p>
        </p:txBody>
      </p:sp>
      <p:sp>
        <p:nvSpPr>
          <p:cNvPr id="324612" name="Rectangle 3"/>
          <p:cNvSpPr>
            <a:spLocks noGrp="1" noChangeArrowheads="1"/>
          </p:cNvSpPr>
          <p:nvPr>
            <p:ph sz="half" idx="1"/>
          </p:nvPr>
        </p:nvSpPr>
        <p:spPr>
          <a:xfrm>
            <a:off x="419449" y="1636575"/>
            <a:ext cx="11409028" cy="4638390"/>
          </a:xfrm>
        </p:spPr>
        <p:txBody>
          <a:bodyPr/>
          <a:lstStyle/>
          <a:p>
            <a:pPr marL="228594" lvl="1">
              <a:spcBef>
                <a:spcPts val="1000"/>
              </a:spcBef>
            </a:pPr>
            <a:r>
              <a:rPr lang="en-US" sz="3600" dirty="0" smtClean="0">
                <a:cs typeface="Times New Roman" pitchFamily="18" charset="0"/>
              </a:rPr>
              <a:t>In the application of §2K2.1 </a:t>
            </a:r>
            <a:r>
              <a:rPr lang="en-US" sz="3600" dirty="0" smtClean="0">
                <a:cs typeface="Times New Roman" pitchFamily="18" charset="0"/>
              </a:rPr>
              <a:t>for</a:t>
            </a:r>
            <a:r>
              <a:rPr lang="en-US" sz="3600" dirty="0" smtClean="0">
                <a:cs typeface="Times New Roman" pitchFamily="18" charset="0"/>
              </a:rPr>
              <a:t> </a:t>
            </a:r>
            <a:r>
              <a:rPr lang="en-US" sz="3600" dirty="0" smtClean="0">
                <a:cs typeface="Times New Roman" pitchFamily="18" charset="0"/>
              </a:rPr>
              <a:t>the conviction for felon-in-possession citing the firearm seized in the search, is the firearm in the § 924(c) included in the relevant conduct? </a:t>
            </a:r>
            <a:endParaRPr lang="en-US" sz="3600" dirty="0" smtClean="0">
              <a:latin typeface="+mn-lt"/>
              <a:cs typeface="Times New Roman" pitchFamily="18" charset="0"/>
            </a:endParaRPr>
          </a:p>
          <a:p>
            <a:pPr lvl="3"/>
            <a:endParaRPr lang="en-US" sz="2600" dirty="0" smtClean="0">
              <a:latin typeface="+mn-lt"/>
              <a:cs typeface="Times New Roman" pitchFamily="18" charset="0"/>
            </a:endParaRPr>
          </a:p>
          <a:p>
            <a:r>
              <a:rPr lang="en-US" sz="3600" dirty="0" smtClean="0">
                <a:latin typeface="+mn-lt"/>
                <a:cs typeface="Times New Roman" pitchFamily="18" charset="0"/>
              </a:rPr>
              <a:t>Will the firearm in the </a:t>
            </a:r>
            <a:r>
              <a:rPr lang="en-US" sz="3600" dirty="0" smtClean="0">
                <a:cs typeface="Times New Roman" pitchFamily="18" charset="0"/>
              </a:rPr>
              <a:t>§ </a:t>
            </a:r>
            <a:r>
              <a:rPr lang="en-US" sz="3600" dirty="0" smtClean="0">
                <a:latin typeface="+mn-lt"/>
                <a:cs typeface="Times New Roman" pitchFamily="18" charset="0"/>
              </a:rPr>
              <a:t>924(c) be used in counting the number of firearms (SOC (b)(1))?</a:t>
            </a:r>
          </a:p>
          <a:p>
            <a:pPr lvl="3"/>
            <a:endParaRPr lang="en-US" sz="2600" dirty="0" smtClean="0">
              <a:latin typeface="+mn-lt"/>
              <a:cs typeface="Times New Roman" pitchFamily="18" charset="0"/>
            </a:endParaRPr>
          </a:p>
          <a:p>
            <a:r>
              <a:rPr lang="en-US" sz="3600" dirty="0" smtClean="0">
                <a:latin typeface="+mn-lt"/>
                <a:cs typeface="Times New Roman" pitchFamily="18" charset="0"/>
              </a:rPr>
              <a:t>If the </a:t>
            </a:r>
            <a:r>
              <a:rPr lang="en-US" sz="3600" dirty="0" smtClean="0">
                <a:cs typeface="Times New Roman" pitchFamily="18" charset="0"/>
              </a:rPr>
              <a:t>§ </a:t>
            </a:r>
            <a:r>
              <a:rPr lang="en-US" sz="3600" dirty="0" smtClean="0">
                <a:latin typeface="+mn-lt"/>
                <a:cs typeface="Times New Roman" pitchFamily="18" charset="0"/>
              </a:rPr>
              <a:t>924(c) firearm was stolen, would that be a basis for applying the stolen firearm SOC ((b)(4)(A))?</a:t>
            </a:r>
          </a:p>
        </p:txBody>
      </p:sp>
      <p:sp>
        <p:nvSpPr>
          <p:cNvPr id="324613" name="Text Box 5"/>
          <p:cNvSpPr txBox="1">
            <a:spLocks noChangeArrowheads="1"/>
          </p:cNvSpPr>
          <p:nvPr/>
        </p:nvSpPr>
        <p:spPr bwMode="auto">
          <a:xfrm>
            <a:off x="1" y="963074"/>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 </a:t>
            </a:r>
            <a:r>
              <a:rPr lang="en-US" dirty="0">
                <a:solidFill>
                  <a:srgbClr val="66FFFF"/>
                </a:solidFill>
                <a:latin typeface="+mj-lt"/>
                <a:cs typeface="Times New Roman" pitchFamily="18" charset="0"/>
              </a:rPr>
              <a:t>&amp; 1B1.3(a)(2) &amp; 3D1.2(d)</a:t>
            </a: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308538"/>
            <a:ext cx="12169775" cy="3216165"/>
          </a:xfrm>
        </p:spPr>
        <p:txBody>
          <a:bodyPr/>
          <a:lstStyle/>
          <a:p>
            <a:r>
              <a:rPr lang="en-GB" sz="4800" dirty="0">
                <a:solidFill>
                  <a:srgbClr val="FFFFFF"/>
                </a:solidFill>
                <a:cs typeface="Times New Roman" pitchFamily="18" charset="0"/>
              </a:rPr>
              <a:t>§2K2.1 – “Felon-in-Possession</a:t>
            </a:r>
            <a:r>
              <a:rPr lang="en-GB" sz="4800" dirty="0" smtClean="0">
                <a:solidFill>
                  <a:srgbClr val="FFFFFF"/>
                </a:solidFill>
                <a:cs typeface="Times New Roman" pitchFamily="18" charset="0"/>
              </a:rPr>
              <a:t>”</a:t>
            </a:r>
          </a:p>
          <a:p>
            <a:endParaRPr lang="en-US" sz="3200" dirty="0" smtClean="0"/>
          </a:p>
          <a:p>
            <a:r>
              <a:rPr lang="en-US" dirty="0" smtClean="0"/>
              <a:t>Unlawful </a:t>
            </a:r>
            <a:r>
              <a:rPr lang="en-US" dirty="0"/>
              <a:t>Receipt, Possession, or Transportation </a:t>
            </a:r>
            <a:endParaRPr lang="en-US" dirty="0" smtClean="0"/>
          </a:p>
          <a:p>
            <a:r>
              <a:rPr lang="en-US" dirty="0" smtClean="0"/>
              <a:t>of Firearms or Ammunition; or Prohibited </a:t>
            </a:r>
            <a:r>
              <a:rPr lang="en-US" dirty="0"/>
              <a:t>Transactions </a:t>
            </a:r>
            <a:endParaRPr lang="en-US" dirty="0" smtClean="0"/>
          </a:p>
          <a:p>
            <a:r>
              <a:rPr lang="en-US" dirty="0" smtClean="0"/>
              <a:t>Involving </a:t>
            </a:r>
            <a:r>
              <a:rPr lang="en-US" dirty="0"/>
              <a:t>Firearms </a:t>
            </a:r>
            <a:r>
              <a:rPr lang="en-US" dirty="0" smtClean="0"/>
              <a:t>or Ammunition</a:t>
            </a:r>
            <a:endParaRPr lang="en-US" dirty="0"/>
          </a:p>
          <a:p>
            <a:endParaRPr lang="en-US" sz="3200" dirty="0"/>
          </a:p>
        </p:txBody>
      </p:sp>
    </p:spTree>
    <p:extLst>
      <p:ext uri="{BB962C8B-B14F-4D97-AF65-F5344CB8AC3E}">
        <p14:creationId xmlns:p14="http://schemas.microsoft.com/office/powerpoint/2010/main" val="3169628277"/>
      </p:ext>
    </p:extLst>
  </p:cSld>
  <p:clrMapOvr>
    <a:masterClrMapping/>
  </p:clrMapOvr>
  <p:transition spd="med">
    <p:pull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485723"/>
            <a:ext cx="12166012" cy="562902"/>
          </a:xfrm>
        </p:spPr>
        <p:txBody>
          <a:bodyPr>
            <a:normAutofit/>
          </a:bodyPr>
          <a:lstStyle/>
          <a:p>
            <a:r>
              <a:rPr lang="en-US" sz="3200" b="1" dirty="0" smtClean="0"/>
              <a:t>Issue Regarding Relevant Conduct (cont.)</a:t>
            </a:r>
            <a:endParaRPr lang="en-US" sz="3200" b="1" dirty="0"/>
          </a:p>
        </p:txBody>
      </p:sp>
      <p:sp>
        <p:nvSpPr>
          <p:cNvPr id="324612" name="Rectangle 3"/>
          <p:cNvSpPr>
            <a:spLocks noGrp="1" noChangeArrowheads="1"/>
          </p:cNvSpPr>
          <p:nvPr>
            <p:ph sz="half" idx="1"/>
          </p:nvPr>
        </p:nvSpPr>
        <p:spPr>
          <a:xfrm>
            <a:off x="419449" y="2173471"/>
            <a:ext cx="11409028" cy="3388430"/>
          </a:xfrm>
        </p:spPr>
        <p:txBody>
          <a:bodyPr/>
          <a:lstStyle/>
          <a:p>
            <a:r>
              <a:rPr lang="en-US" sz="3600" dirty="0" smtClean="0">
                <a:cs typeface="Times New Roman" pitchFamily="18" charset="0"/>
              </a:rPr>
              <a:t>Will the SOC for Used/Possessed in Connection with an Offense ((b)(6)(B)) apply?  The cross reference ((c)(1))?</a:t>
            </a:r>
            <a:endParaRPr lang="en-US" sz="3600" dirty="0" smtClean="0">
              <a:latin typeface="+mn-lt"/>
              <a:cs typeface="Times New Roman" pitchFamily="18" charset="0"/>
            </a:endParaRPr>
          </a:p>
          <a:p>
            <a:pPr lvl="3"/>
            <a:endParaRPr lang="en-US" sz="2600" dirty="0" smtClean="0">
              <a:latin typeface="+mn-lt"/>
              <a:cs typeface="Times New Roman" pitchFamily="18" charset="0"/>
            </a:endParaRPr>
          </a:p>
          <a:p>
            <a:r>
              <a:rPr lang="en-US" sz="3600" dirty="0" smtClean="0">
                <a:latin typeface="+mn-lt"/>
                <a:cs typeface="Times New Roman" pitchFamily="18" charset="0"/>
              </a:rPr>
              <a:t>If the drug trafficking, the </a:t>
            </a:r>
            <a:r>
              <a:rPr lang="en-US" sz="3600" dirty="0" smtClean="0">
                <a:cs typeface="Times New Roman" pitchFamily="18" charset="0"/>
              </a:rPr>
              <a:t>§ </a:t>
            </a:r>
            <a:r>
              <a:rPr lang="en-US" sz="3600" dirty="0" smtClean="0">
                <a:latin typeface="+mn-lt"/>
                <a:cs typeface="Times New Roman" pitchFamily="18" charset="0"/>
              </a:rPr>
              <a:t>924(c), and the felon-in-possession are being sentenced at the same time, will the counts group?</a:t>
            </a:r>
            <a:endParaRPr lang="en-US" sz="3600" dirty="0">
              <a:latin typeface="+mn-lt"/>
              <a:cs typeface="Times New Roman" pitchFamily="18" charset="0"/>
            </a:endParaRPr>
          </a:p>
        </p:txBody>
      </p:sp>
      <p:sp>
        <p:nvSpPr>
          <p:cNvPr id="324613" name="Text Box 5"/>
          <p:cNvSpPr txBox="1">
            <a:spLocks noChangeArrowheads="1"/>
          </p:cNvSpPr>
          <p:nvPr/>
        </p:nvSpPr>
        <p:spPr bwMode="auto">
          <a:xfrm>
            <a:off x="1" y="963074"/>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 </a:t>
            </a:r>
            <a:r>
              <a:rPr lang="en-US" dirty="0">
                <a:solidFill>
                  <a:srgbClr val="66FFFF"/>
                </a:solidFill>
                <a:latin typeface="+mj-lt"/>
                <a:cs typeface="Times New Roman" pitchFamily="18" charset="0"/>
              </a:rPr>
              <a:t>&amp; 1B1.3(a)(2) &amp; 3D1.2(d)</a:t>
            </a: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4"/>
          <p:cNvSpPr>
            <a:spLocks noGrp="1" noChangeArrowheads="1"/>
          </p:cNvSpPr>
          <p:nvPr>
            <p:ph type="title"/>
          </p:nvPr>
        </p:nvSpPr>
        <p:spPr>
          <a:xfrm>
            <a:off x="0" y="303464"/>
            <a:ext cx="12166012" cy="789337"/>
          </a:xfrm>
        </p:spPr>
        <p:txBody>
          <a:bodyPr lIns="90000" tIns="46800" rIns="90000" bIns="46800">
            <a:noAutofit/>
          </a:bodyPr>
          <a:lstStyle/>
          <a:p>
            <a:pPr defTabSz="457200">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smtClean="0"/>
              <a:t>Drug Trafficking, </a:t>
            </a:r>
            <a:r>
              <a:rPr lang="en-GB" b="1" dirty="0" smtClean="0">
                <a:cs typeface="Times New Roman" pitchFamily="18" charset="0"/>
              </a:rPr>
              <a:t>§ </a:t>
            </a:r>
            <a:r>
              <a:rPr lang="en-GB" b="1" dirty="0"/>
              <a:t>924(c) </a:t>
            </a:r>
            <a:r>
              <a:rPr lang="en-GB" b="1" dirty="0" smtClean="0"/>
              <a:t>&amp; Felon-in-Possession</a:t>
            </a:r>
            <a:endParaRPr lang="en-GB" b="1" dirty="0"/>
          </a:p>
        </p:txBody>
      </p:sp>
      <p:sp>
        <p:nvSpPr>
          <p:cNvPr id="159753" name="Freeform 21"/>
          <p:cNvSpPr>
            <a:spLocks noChangeArrowheads="1"/>
          </p:cNvSpPr>
          <p:nvPr/>
        </p:nvSpPr>
        <p:spPr bwMode="auto">
          <a:xfrm>
            <a:off x="8933796" y="3548258"/>
            <a:ext cx="609600" cy="992188"/>
          </a:xfrm>
          <a:custGeom>
            <a:avLst/>
            <a:gdLst>
              <a:gd name="T0" fmla="*/ 54648092 w 1694"/>
              <a:gd name="T1" fmla="*/ 0 h 2756"/>
              <a:gd name="T2" fmla="*/ 54648092 w 1694"/>
              <a:gd name="T3" fmla="*/ 267768712 h 2756"/>
              <a:gd name="T4" fmla="*/ 0 w 1694"/>
              <a:gd name="T5" fmla="*/ 267768712 h 2756"/>
              <a:gd name="T6" fmla="*/ 109555281 w 1694"/>
              <a:gd name="T7" fmla="*/ 357068120 h 2756"/>
              <a:gd name="T8" fmla="*/ 219240112 w 1694"/>
              <a:gd name="T9" fmla="*/ 267768712 h 2756"/>
              <a:gd name="T10" fmla="*/ 164332900 w 1694"/>
              <a:gd name="T11" fmla="*/ 267768712 h 2756"/>
              <a:gd name="T12" fmla="*/ 164332900 w 1694"/>
              <a:gd name="T13" fmla="*/ 0 h 2756"/>
              <a:gd name="T14" fmla="*/ 54648092 w 1694"/>
              <a:gd name="T15" fmla="*/ 0 h 2756"/>
              <a:gd name="T16" fmla="*/ 0 60000 65536"/>
              <a:gd name="T17" fmla="*/ 0 60000 65536"/>
              <a:gd name="T18" fmla="*/ 0 60000 65536"/>
              <a:gd name="T19" fmla="*/ 0 60000 65536"/>
              <a:gd name="T20" fmla="*/ 0 60000 65536"/>
              <a:gd name="T21" fmla="*/ 0 60000 65536"/>
              <a:gd name="T22" fmla="*/ 0 60000 65536"/>
              <a:gd name="T23" fmla="*/ 0 60000 65536"/>
              <a:gd name="T24" fmla="*/ 0 w 1694"/>
              <a:gd name="T25" fmla="*/ 0 h 2756"/>
              <a:gd name="T26" fmla="*/ 1694 w 1694"/>
              <a:gd name="T27" fmla="*/ 2756 h 27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94" h="2756">
                <a:moveTo>
                  <a:pt x="422" y="0"/>
                </a:moveTo>
                <a:lnTo>
                  <a:pt x="422" y="2066"/>
                </a:lnTo>
                <a:lnTo>
                  <a:pt x="0" y="2066"/>
                </a:lnTo>
                <a:lnTo>
                  <a:pt x="846" y="2755"/>
                </a:lnTo>
                <a:lnTo>
                  <a:pt x="1693" y="2066"/>
                </a:lnTo>
                <a:lnTo>
                  <a:pt x="1269" y="2066"/>
                </a:lnTo>
                <a:lnTo>
                  <a:pt x="1269" y="0"/>
                </a:lnTo>
                <a:lnTo>
                  <a:pt x="422" y="0"/>
                </a:lnTo>
              </a:path>
            </a:pathLst>
          </a:custGeom>
          <a:solidFill>
            <a:srgbClr val="FFFFFF"/>
          </a:solidFill>
          <a:ln w="9525">
            <a:noFill/>
            <a:round/>
            <a:headEnd/>
            <a:tailEnd/>
          </a:ln>
        </p:spPr>
        <p:txBody>
          <a:bodyPr wrap="none" anchor="ctr"/>
          <a:lstStyle/>
          <a:p>
            <a:endParaRPr lang="en-US">
              <a:solidFill>
                <a:prstClr val="black"/>
              </a:solidFill>
            </a:endParaRPr>
          </a:p>
        </p:txBody>
      </p:sp>
      <p:sp>
        <p:nvSpPr>
          <p:cNvPr id="159755" name="Text Box 25"/>
          <p:cNvSpPr txBox="1">
            <a:spLocks noChangeArrowheads="1"/>
          </p:cNvSpPr>
          <p:nvPr/>
        </p:nvSpPr>
        <p:spPr bwMode="auto">
          <a:xfrm>
            <a:off x="7788818" y="4656658"/>
            <a:ext cx="2895600" cy="1815882"/>
          </a:xfrm>
          <a:prstGeom prst="rect">
            <a:avLst/>
          </a:prstGeom>
          <a:solidFill>
            <a:schemeClr val="bg1"/>
          </a:solidFill>
          <a:ln w="9525">
            <a:noFill/>
            <a:miter lim="800000"/>
            <a:headEnd/>
            <a:tailEnd/>
          </a:ln>
        </p:spPr>
        <p:txBody>
          <a:bodyPr>
            <a:spAutoFit/>
          </a:bodyPr>
          <a:lstStyle/>
          <a:p>
            <a:pPr algn="ctr">
              <a:spcBef>
                <a:spcPct val="50000"/>
              </a:spcBef>
            </a:pPr>
            <a:r>
              <a:rPr lang="en-GB" sz="2800" dirty="0">
                <a:solidFill>
                  <a:srgbClr val="FF0000"/>
                </a:solidFill>
              </a:rPr>
              <a:t>§</a:t>
            </a:r>
            <a:r>
              <a:rPr lang="en-US" sz="2800" dirty="0">
                <a:solidFill>
                  <a:srgbClr val="FF0000"/>
                </a:solidFill>
              </a:rPr>
              <a:t> 924(c) count runs consecutively to all counts</a:t>
            </a:r>
          </a:p>
        </p:txBody>
      </p:sp>
      <p:sp>
        <p:nvSpPr>
          <p:cNvPr id="159756" name="Line 1040"/>
          <p:cNvSpPr>
            <a:spLocks noChangeShapeType="1"/>
          </p:cNvSpPr>
          <p:nvPr/>
        </p:nvSpPr>
        <p:spPr bwMode="auto">
          <a:xfrm>
            <a:off x="2265037" y="3324128"/>
            <a:ext cx="1613280" cy="1152644"/>
          </a:xfrm>
          <a:prstGeom prst="line">
            <a:avLst/>
          </a:prstGeom>
          <a:noFill/>
          <a:ln w="38100">
            <a:solidFill>
              <a:srgbClr val="FF3300"/>
            </a:solidFill>
            <a:round/>
            <a:headEnd/>
            <a:tailEnd/>
          </a:ln>
        </p:spPr>
        <p:txBody>
          <a:bodyPr/>
          <a:lstStyle/>
          <a:p>
            <a:endParaRPr lang="en-US">
              <a:solidFill>
                <a:prstClr val="black"/>
              </a:solidFill>
            </a:endParaRPr>
          </a:p>
        </p:txBody>
      </p:sp>
      <p:sp>
        <p:nvSpPr>
          <p:cNvPr id="159757" name="Line 1040"/>
          <p:cNvSpPr>
            <a:spLocks noChangeShapeType="1"/>
          </p:cNvSpPr>
          <p:nvPr/>
        </p:nvSpPr>
        <p:spPr bwMode="auto">
          <a:xfrm flipH="1">
            <a:off x="3878317" y="3355596"/>
            <a:ext cx="1851364" cy="1121177"/>
          </a:xfrm>
          <a:prstGeom prst="line">
            <a:avLst/>
          </a:prstGeom>
          <a:noFill/>
          <a:ln w="38100">
            <a:solidFill>
              <a:srgbClr val="FF3300"/>
            </a:solidFill>
            <a:round/>
            <a:headEnd/>
            <a:tailEnd/>
          </a:ln>
        </p:spPr>
        <p:txBody>
          <a:bodyPr/>
          <a:lstStyle/>
          <a:p>
            <a:endParaRPr lang="en-US">
              <a:solidFill>
                <a:prstClr val="black"/>
              </a:solidFill>
            </a:endParaRPr>
          </a:p>
        </p:txBody>
      </p:sp>
      <p:sp>
        <p:nvSpPr>
          <p:cNvPr id="159758" name="Text Box 28"/>
          <p:cNvSpPr txBox="1">
            <a:spLocks noChangeArrowheads="1"/>
          </p:cNvSpPr>
          <p:nvPr/>
        </p:nvSpPr>
        <p:spPr bwMode="auto">
          <a:xfrm>
            <a:off x="1623843" y="4476772"/>
            <a:ext cx="4240752" cy="523220"/>
          </a:xfrm>
          <a:prstGeom prst="rect">
            <a:avLst/>
          </a:prstGeom>
          <a:solidFill>
            <a:srgbClr val="FFFFFF"/>
          </a:solidFill>
          <a:ln w="9525">
            <a:noFill/>
            <a:miter lim="800000"/>
            <a:headEnd/>
            <a:tailEnd/>
          </a:ln>
        </p:spPr>
        <p:txBody>
          <a:bodyPr wrap="square">
            <a:spAutoFit/>
          </a:bodyPr>
          <a:lstStyle/>
          <a:p>
            <a:pPr algn="ctr">
              <a:spcBef>
                <a:spcPct val="50000"/>
              </a:spcBef>
            </a:pPr>
            <a:r>
              <a:rPr lang="en-US" sz="2800" dirty="0" smtClean="0">
                <a:solidFill>
                  <a:srgbClr val="FF0000"/>
                </a:solidFill>
              </a:rPr>
              <a:t>Offense Level = </a:t>
            </a:r>
            <a:r>
              <a:rPr lang="en-US" sz="2800" b="1" u="sng" dirty="0" smtClean="0">
                <a:solidFill>
                  <a:srgbClr val="FF0000"/>
                </a:solidFill>
              </a:rPr>
              <a:t>26</a:t>
            </a:r>
            <a:endParaRPr lang="en-US" sz="2800" b="1" u="sng" dirty="0">
              <a:solidFill>
                <a:srgbClr val="FF0000"/>
              </a:solidFill>
            </a:endParaRPr>
          </a:p>
        </p:txBody>
      </p:sp>
      <p:sp>
        <p:nvSpPr>
          <p:cNvPr id="22" name="Text Box 5"/>
          <p:cNvSpPr txBox="1">
            <a:spLocks noChangeArrowheads="1"/>
          </p:cNvSpPr>
          <p:nvPr/>
        </p:nvSpPr>
        <p:spPr bwMode="auto">
          <a:xfrm>
            <a:off x="804042" y="1508246"/>
            <a:ext cx="2664372" cy="1815882"/>
          </a:xfrm>
          <a:prstGeom prst="rect">
            <a:avLst/>
          </a:prstGeom>
          <a:solidFill>
            <a:srgbClr val="FFFFFF"/>
          </a:solidFill>
          <a:ln w="9525">
            <a:solidFill>
              <a:srgbClr val="FFFFFF"/>
            </a:solidFill>
            <a:miter lim="800000"/>
            <a:headEnd/>
            <a:tailEnd/>
          </a:ln>
        </p:spPr>
        <p:txBody>
          <a:bodyPr wrap="square">
            <a:spAutoFit/>
          </a:bodyPr>
          <a:lstStyle/>
          <a:p>
            <a:pPr algn="ctr"/>
            <a:r>
              <a:rPr lang="en-US" sz="2800" dirty="0">
                <a:solidFill>
                  <a:srgbClr val="FF0000"/>
                </a:solidFill>
              </a:rPr>
              <a:t>Count 1:  §</a:t>
            </a:r>
            <a:r>
              <a:rPr lang="en-US" sz="2800" dirty="0" smtClean="0">
                <a:solidFill>
                  <a:srgbClr val="FF0000"/>
                </a:solidFill>
              </a:rPr>
              <a:t>2D1.1</a:t>
            </a:r>
            <a:endParaRPr lang="en-US" sz="2800" dirty="0">
              <a:solidFill>
                <a:srgbClr val="FF0000"/>
              </a:solidFill>
            </a:endParaRPr>
          </a:p>
          <a:p>
            <a:pPr algn="ctr"/>
            <a:r>
              <a:rPr lang="en-US" sz="2800" dirty="0" smtClean="0">
                <a:solidFill>
                  <a:srgbClr val="FF0000"/>
                </a:solidFill>
              </a:rPr>
              <a:t>Drug Trafficking</a:t>
            </a:r>
            <a:endParaRPr lang="en-US" sz="2800" dirty="0">
              <a:solidFill>
                <a:srgbClr val="FF0000"/>
              </a:solidFill>
            </a:endParaRPr>
          </a:p>
          <a:p>
            <a:pPr algn="ctr"/>
            <a:r>
              <a:rPr lang="en-US" sz="2800" dirty="0" smtClean="0">
                <a:solidFill>
                  <a:srgbClr val="FF0000"/>
                </a:solidFill>
              </a:rPr>
              <a:t>26 </a:t>
            </a:r>
            <a:r>
              <a:rPr lang="en-US" sz="2800" dirty="0">
                <a:solidFill>
                  <a:srgbClr val="FF0000"/>
                </a:solidFill>
              </a:rPr>
              <a:t>+ </a:t>
            </a:r>
            <a:r>
              <a:rPr lang="en-US" sz="2800" b="1" dirty="0" smtClean="0">
                <a:solidFill>
                  <a:srgbClr val="FF0000"/>
                </a:solidFill>
              </a:rPr>
              <a:t>2</a:t>
            </a:r>
            <a:r>
              <a:rPr lang="en-US" sz="2800" dirty="0" smtClean="0">
                <a:solidFill>
                  <a:srgbClr val="FF0000"/>
                </a:solidFill>
              </a:rPr>
              <a:t> </a:t>
            </a:r>
            <a:r>
              <a:rPr lang="en-US" sz="2800" dirty="0">
                <a:solidFill>
                  <a:srgbClr val="FF0000"/>
                </a:solidFill>
              </a:rPr>
              <a:t>= </a:t>
            </a:r>
            <a:r>
              <a:rPr lang="en-US" sz="2800" dirty="0" smtClean="0">
                <a:solidFill>
                  <a:srgbClr val="FF0000"/>
                </a:solidFill>
              </a:rPr>
              <a:t>26</a:t>
            </a:r>
            <a:endParaRPr lang="en-US" sz="2800" dirty="0">
              <a:solidFill>
                <a:srgbClr val="FF0000"/>
              </a:solidFill>
            </a:endParaRPr>
          </a:p>
        </p:txBody>
      </p:sp>
      <p:sp>
        <p:nvSpPr>
          <p:cNvPr id="23" name="Text Box 5"/>
          <p:cNvSpPr txBox="1">
            <a:spLocks noChangeArrowheads="1"/>
          </p:cNvSpPr>
          <p:nvPr/>
        </p:nvSpPr>
        <p:spPr bwMode="auto">
          <a:xfrm>
            <a:off x="4235698" y="1518752"/>
            <a:ext cx="2945278" cy="1815882"/>
          </a:xfrm>
          <a:prstGeom prst="rect">
            <a:avLst/>
          </a:prstGeom>
          <a:solidFill>
            <a:srgbClr val="FFFFFF"/>
          </a:solidFill>
          <a:ln w="9525">
            <a:solidFill>
              <a:srgbClr val="FFFFFF"/>
            </a:solidFill>
            <a:miter lim="800000"/>
            <a:headEnd/>
            <a:tailEnd/>
          </a:ln>
        </p:spPr>
        <p:txBody>
          <a:bodyPr wrap="square">
            <a:spAutoFit/>
          </a:bodyPr>
          <a:lstStyle/>
          <a:p>
            <a:pPr algn="ctr"/>
            <a:r>
              <a:rPr lang="en-US" sz="2800" dirty="0">
                <a:solidFill>
                  <a:srgbClr val="FF0000"/>
                </a:solidFill>
              </a:rPr>
              <a:t>Count </a:t>
            </a:r>
            <a:r>
              <a:rPr lang="en-US" sz="2800" dirty="0" smtClean="0">
                <a:solidFill>
                  <a:srgbClr val="FF0000"/>
                </a:solidFill>
              </a:rPr>
              <a:t>3:  </a:t>
            </a:r>
            <a:r>
              <a:rPr lang="en-US" sz="2800" dirty="0">
                <a:solidFill>
                  <a:srgbClr val="FF0000"/>
                </a:solidFill>
              </a:rPr>
              <a:t>§</a:t>
            </a:r>
            <a:r>
              <a:rPr lang="en-US" sz="2800" dirty="0" smtClean="0">
                <a:solidFill>
                  <a:srgbClr val="FF0000"/>
                </a:solidFill>
              </a:rPr>
              <a:t>2K2.1</a:t>
            </a:r>
            <a:endParaRPr lang="en-US" sz="2800" dirty="0">
              <a:solidFill>
                <a:srgbClr val="FF0000"/>
              </a:solidFill>
            </a:endParaRPr>
          </a:p>
          <a:p>
            <a:pPr algn="ctr"/>
            <a:r>
              <a:rPr lang="en-US" sz="2800" dirty="0" smtClean="0">
                <a:solidFill>
                  <a:srgbClr val="FF0000"/>
                </a:solidFill>
              </a:rPr>
              <a:t>Felon-in-Poss.</a:t>
            </a:r>
            <a:endParaRPr lang="en-US" sz="2800" dirty="0">
              <a:solidFill>
                <a:srgbClr val="FF0000"/>
              </a:solidFill>
            </a:endParaRPr>
          </a:p>
          <a:p>
            <a:pPr algn="ctr"/>
            <a:r>
              <a:rPr lang="en-US" sz="2800" dirty="0" smtClean="0">
                <a:solidFill>
                  <a:srgbClr val="FF0000"/>
                </a:solidFill>
              </a:rPr>
              <a:t>20 + 2 + </a:t>
            </a:r>
            <a:r>
              <a:rPr lang="en-US" sz="2800" b="1" dirty="0" smtClean="0">
                <a:solidFill>
                  <a:srgbClr val="FF0000"/>
                </a:solidFill>
              </a:rPr>
              <a:t>4</a:t>
            </a:r>
            <a:r>
              <a:rPr lang="en-US" sz="2800" dirty="0" smtClean="0">
                <a:solidFill>
                  <a:srgbClr val="FF0000"/>
                </a:solidFill>
              </a:rPr>
              <a:t> </a:t>
            </a:r>
            <a:r>
              <a:rPr lang="en-US" sz="2800" dirty="0">
                <a:solidFill>
                  <a:srgbClr val="FF0000"/>
                </a:solidFill>
              </a:rPr>
              <a:t>= </a:t>
            </a:r>
            <a:r>
              <a:rPr lang="en-US" sz="2800" dirty="0" smtClean="0">
                <a:solidFill>
                  <a:srgbClr val="FF0000"/>
                </a:solidFill>
              </a:rPr>
              <a:t>22</a:t>
            </a:r>
          </a:p>
          <a:p>
            <a:pPr algn="ctr"/>
            <a:r>
              <a:rPr lang="en-US" sz="2800" dirty="0" smtClean="0">
                <a:solidFill>
                  <a:srgbClr val="FF0000"/>
                </a:solidFill>
              </a:rPr>
              <a:t>(Cross Ref = </a:t>
            </a:r>
            <a:r>
              <a:rPr lang="en-US" sz="2800" b="1" dirty="0" smtClean="0">
                <a:solidFill>
                  <a:srgbClr val="FF0000"/>
                </a:solidFill>
              </a:rPr>
              <a:t>N/A</a:t>
            </a:r>
            <a:r>
              <a:rPr lang="en-US" sz="2800" dirty="0" smtClean="0">
                <a:solidFill>
                  <a:srgbClr val="FF0000"/>
                </a:solidFill>
              </a:rPr>
              <a:t>)</a:t>
            </a:r>
            <a:endParaRPr lang="en-US" sz="2800" dirty="0">
              <a:solidFill>
                <a:srgbClr val="FF0000"/>
              </a:solidFill>
            </a:endParaRPr>
          </a:p>
        </p:txBody>
      </p:sp>
      <p:sp>
        <p:nvSpPr>
          <p:cNvPr id="24" name="Text Box 5"/>
          <p:cNvSpPr txBox="1">
            <a:spLocks noChangeArrowheads="1"/>
          </p:cNvSpPr>
          <p:nvPr/>
        </p:nvSpPr>
        <p:spPr bwMode="auto">
          <a:xfrm>
            <a:off x="7809232" y="1481968"/>
            <a:ext cx="2632841" cy="1815882"/>
          </a:xfrm>
          <a:prstGeom prst="rect">
            <a:avLst/>
          </a:prstGeom>
          <a:solidFill>
            <a:srgbClr val="FFFFFF"/>
          </a:solidFill>
          <a:ln w="9525">
            <a:solidFill>
              <a:srgbClr val="FFFFFF"/>
            </a:solidFill>
            <a:miter lim="800000"/>
            <a:headEnd/>
            <a:tailEnd/>
          </a:ln>
        </p:spPr>
        <p:txBody>
          <a:bodyPr wrap="square">
            <a:spAutoFit/>
          </a:bodyPr>
          <a:lstStyle/>
          <a:p>
            <a:pPr algn="ctr"/>
            <a:r>
              <a:rPr lang="en-US" sz="2800" dirty="0">
                <a:solidFill>
                  <a:srgbClr val="FF0000"/>
                </a:solidFill>
              </a:rPr>
              <a:t>Count </a:t>
            </a:r>
            <a:r>
              <a:rPr lang="en-US" sz="2800" dirty="0" smtClean="0">
                <a:solidFill>
                  <a:srgbClr val="FF0000"/>
                </a:solidFill>
              </a:rPr>
              <a:t>2:  </a:t>
            </a:r>
            <a:r>
              <a:rPr lang="en-US" sz="2800" dirty="0">
                <a:solidFill>
                  <a:srgbClr val="FF0000"/>
                </a:solidFill>
              </a:rPr>
              <a:t>§</a:t>
            </a:r>
            <a:r>
              <a:rPr lang="en-US" sz="2800" dirty="0" smtClean="0">
                <a:solidFill>
                  <a:srgbClr val="FF0000"/>
                </a:solidFill>
              </a:rPr>
              <a:t>2K2.4</a:t>
            </a:r>
            <a:endParaRPr lang="en-US" sz="2800" dirty="0">
              <a:solidFill>
                <a:srgbClr val="FF0000"/>
              </a:solidFill>
            </a:endParaRPr>
          </a:p>
          <a:p>
            <a:pPr algn="ctr"/>
            <a:r>
              <a:rPr lang="en-US" sz="2800" dirty="0">
                <a:solidFill>
                  <a:srgbClr val="FF0000"/>
                </a:solidFill>
              </a:rPr>
              <a:t>§ </a:t>
            </a:r>
            <a:r>
              <a:rPr lang="en-US" sz="2800" dirty="0" smtClean="0">
                <a:solidFill>
                  <a:srgbClr val="FF0000"/>
                </a:solidFill>
              </a:rPr>
              <a:t>924(c)           60 mos. </a:t>
            </a:r>
            <a:r>
              <a:rPr lang="en-US" sz="2800" dirty="0" err="1" smtClean="0">
                <a:solidFill>
                  <a:srgbClr val="FF0000"/>
                </a:solidFill>
              </a:rPr>
              <a:t>consec</a:t>
            </a:r>
            <a:r>
              <a:rPr lang="en-US" sz="2800" dirty="0" smtClean="0">
                <a:solidFill>
                  <a:srgbClr val="FF0000"/>
                </a:solidFill>
              </a:rPr>
              <a:t>.</a:t>
            </a:r>
            <a:endParaRPr lang="en-US" sz="2800" dirty="0">
              <a:solidFill>
                <a:srgbClr val="FF0000"/>
              </a:solidFill>
            </a:endParaRPr>
          </a:p>
        </p:txBody>
      </p:sp>
      <p:sp>
        <p:nvSpPr>
          <p:cNvPr id="25" name="Text Box 28"/>
          <p:cNvSpPr txBox="1">
            <a:spLocks noChangeArrowheads="1"/>
          </p:cNvSpPr>
          <p:nvPr/>
        </p:nvSpPr>
        <p:spPr bwMode="auto">
          <a:xfrm>
            <a:off x="1639440" y="5401685"/>
            <a:ext cx="4114800" cy="946150"/>
          </a:xfrm>
          <a:prstGeom prst="rect">
            <a:avLst/>
          </a:prstGeom>
          <a:solidFill>
            <a:srgbClr val="FFFFFF"/>
          </a:solidFill>
          <a:ln w="9525">
            <a:noFill/>
            <a:miter lim="800000"/>
            <a:headEnd/>
            <a:tailEnd/>
          </a:ln>
        </p:spPr>
        <p:txBody>
          <a:bodyPr>
            <a:spAutoFit/>
          </a:bodyPr>
          <a:lstStyle/>
          <a:p>
            <a:pPr algn="ctr">
              <a:spcBef>
                <a:spcPct val="50000"/>
              </a:spcBef>
            </a:pPr>
            <a:r>
              <a:rPr lang="en-US" sz="2800" dirty="0">
                <a:solidFill>
                  <a:srgbClr val="FF0000"/>
                </a:solidFill>
              </a:rPr>
              <a:t>Group </a:t>
            </a:r>
            <a:r>
              <a:rPr lang="en-US" sz="2800" dirty="0" smtClean="0">
                <a:solidFill>
                  <a:srgbClr val="FF0000"/>
                </a:solidFill>
              </a:rPr>
              <a:t>Counts </a:t>
            </a:r>
            <a:r>
              <a:rPr lang="en-US" sz="2800" dirty="0">
                <a:solidFill>
                  <a:srgbClr val="FF0000"/>
                </a:solidFill>
              </a:rPr>
              <a:t>1 and </a:t>
            </a:r>
            <a:r>
              <a:rPr lang="en-US" sz="2800" dirty="0" smtClean="0">
                <a:solidFill>
                  <a:srgbClr val="FF0000"/>
                </a:solidFill>
              </a:rPr>
              <a:t>3 </a:t>
            </a:r>
            <a:r>
              <a:rPr lang="en-US" sz="2800" dirty="0">
                <a:solidFill>
                  <a:srgbClr val="FF0000"/>
                </a:solidFill>
              </a:rPr>
              <a:t>under §3D1.2</a:t>
            </a:r>
            <a:r>
              <a:rPr lang="en-US" sz="2800" b="1" dirty="0">
                <a:solidFill>
                  <a:srgbClr val="FF0000"/>
                </a:solidFill>
              </a:rPr>
              <a:t>(c)</a:t>
            </a:r>
          </a:p>
        </p:txBody>
      </p:sp>
      <p:cxnSp>
        <p:nvCxnSpPr>
          <p:cNvPr id="15" name="Straight Connector 14"/>
          <p:cNvCxnSpPr/>
          <p:nvPr/>
        </p:nvCxnSpPr>
        <p:spPr>
          <a:xfrm flipV="1">
            <a:off x="5854313" y="2670353"/>
            <a:ext cx="273238" cy="540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975952" y="3042600"/>
            <a:ext cx="273238" cy="540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429014"/>
      </p:ext>
    </p:extLst>
  </p:cSld>
  <p:clrMapOvr>
    <a:masterClrMapping/>
  </p:clrMapOvr>
  <p:transition spd="med">
    <p:pull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275997"/>
            <a:ext cx="12166012" cy="705515"/>
          </a:xfrm>
        </p:spPr>
        <p:txBody>
          <a:bodyPr>
            <a:normAutofit/>
          </a:bodyPr>
          <a:lstStyle/>
          <a:p>
            <a:r>
              <a:rPr lang="en-US" sz="4000" b="1" dirty="0" smtClean="0"/>
              <a:t>Other Issues Regarding “Used or Possessed”</a:t>
            </a:r>
            <a:endParaRPr lang="en-US" sz="4000" b="1" dirty="0"/>
          </a:p>
        </p:txBody>
      </p:sp>
      <p:sp>
        <p:nvSpPr>
          <p:cNvPr id="324612" name="Rectangle 3"/>
          <p:cNvSpPr>
            <a:spLocks noGrp="1" noChangeArrowheads="1"/>
          </p:cNvSpPr>
          <p:nvPr>
            <p:ph sz="half" idx="1"/>
          </p:nvPr>
        </p:nvSpPr>
        <p:spPr>
          <a:xfrm>
            <a:off x="511729" y="1686909"/>
            <a:ext cx="11171916" cy="4890059"/>
          </a:xfrm>
        </p:spPr>
        <p:txBody>
          <a:bodyPr/>
          <a:lstStyle/>
          <a:p>
            <a:r>
              <a:rPr lang="en-US" sz="3600" dirty="0" smtClean="0">
                <a:cs typeface="Times New Roman" pitchFamily="18" charset="0"/>
              </a:rPr>
              <a:t>The defendant, a felon, committed the state offenses of assault and use of a firearm in the assault</a:t>
            </a:r>
          </a:p>
          <a:p>
            <a:pPr lvl="3"/>
            <a:endParaRPr lang="en-US" sz="2600" dirty="0" smtClean="0">
              <a:cs typeface="Times New Roman" pitchFamily="18" charset="0"/>
            </a:endParaRPr>
          </a:p>
          <a:p>
            <a:r>
              <a:rPr lang="en-US" sz="3600" dirty="0" smtClean="0">
                <a:cs typeface="Times New Roman" pitchFamily="18" charset="0"/>
              </a:rPr>
              <a:t>A week after that offense occurred, the defendant was arrested with a different firearm</a:t>
            </a:r>
          </a:p>
          <a:p>
            <a:pPr lvl="3"/>
            <a:endParaRPr lang="en-US" sz="2600" dirty="0" smtClean="0">
              <a:cs typeface="Times New Roman" pitchFamily="18" charset="0"/>
            </a:endParaRPr>
          </a:p>
          <a:p>
            <a:r>
              <a:rPr lang="en-US" sz="3600" dirty="0" smtClean="0">
                <a:cs typeface="Times New Roman" pitchFamily="18" charset="0"/>
              </a:rPr>
              <a:t>The state prosecuted the assault and use of a firearm in the assault, and as a result, the defendant was sentenced to 5 years’ imprisonment; thus far he has served one year of that sentence</a:t>
            </a:r>
          </a:p>
        </p:txBody>
      </p:sp>
      <p:sp>
        <p:nvSpPr>
          <p:cNvPr id="324613" name="Text Box 5"/>
          <p:cNvSpPr txBox="1">
            <a:spLocks noChangeArrowheads="1"/>
          </p:cNvSpPr>
          <p:nvPr/>
        </p:nvSpPr>
        <p:spPr bwMode="auto">
          <a:xfrm>
            <a:off x="1" y="971463"/>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343109"/>
            <a:ext cx="12166012" cy="705515"/>
          </a:xfrm>
        </p:spPr>
        <p:txBody>
          <a:bodyPr>
            <a:normAutofit/>
          </a:bodyPr>
          <a:lstStyle/>
          <a:p>
            <a:r>
              <a:rPr lang="en-US" sz="3200" b="1" dirty="0" smtClean="0"/>
              <a:t>Other Issue Regarding “Used or Possessed” (cont.)</a:t>
            </a:r>
            <a:endParaRPr lang="en-US" sz="3200" b="1" dirty="0"/>
          </a:p>
        </p:txBody>
      </p:sp>
      <p:sp>
        <p:nvSpPr>
          <p:cNvPr id="324612" name="Rectangle 3"/>
          <p:cNvSpPr>
            <a:spLocks noGrp="1" noChangeArrowheads="1"/>
          </p:cNvSpPr>
          <p:nvPr>
            <p:ph sz="half" idx="1"/>
          </p:nvPr>
        </p:nvSpPr>
        <p:spPr>
          <a:xfrm>
            <a:off x="528507" y="1770800"/>
            <a:ext cx="11171916" cy="4722280"/>
          </a:xfrm>
        </p:spPr>
        <p:txBody>
          <a:bodyPr/>
          <a:lstStyle/>
          <a:p>
            <a:r>
              <a:rPr lang="en-US" sz="3600" dirty="0" smtClean="0">
                <a:cs typeface="Times New Roman" pitchFamily="18" charset="0"/>
              </a:rPr>
              <a:t>The defendant was then prosecuted federally for the different firearm he had possessed, and is now convicted of felon-in-possession of that firearm</a:t>
            </a:r>
          </a:p>
          <a:p>
            <a:pPr lvl="3"/>
            <a:endParaRPr lang="en-US" sz="2600" dirty="0" smtClean="0">
              <a:cs typeface="Times New Roman" pitchFamily="18" charset="0"/>
            </a:endParaRPr>
          </a:p>
          <a:p>
            <a:r>
              <a:rPr lang="en-US" sz="3600" dirty="0" smtClean="0">
                <a:cs typeface="Times New Roman" pitchFamily="18" charset="0"/>
              </a:rPr>
              <a:t>Will the firearm in the state offense be relevant conduct to the firearm in the instant federal offense?</a:t>
            </a:r>
          </a:p>
          <a:p>
            <a:pPr lvl="3"/>
            <a:endParaRPr lang="en-US" sz="2600" dirty="0" smtClean="0">
              <a:cs typeface="Times New Roman" pitchFamily="18" charset="0"/>
            </a:endParaRPr>
          </a:p>
          <a:p>
            <a:r>
              <a:rPr lang="en-US" sz="3600" dirty="0" smtClean="0">
                <a:cs typeface="Times New Roman" pitchFamily="18" charset="0"/>
              </a:rPr>
              <a:t>Will the Used/Possessed SOC and/or cross reference apply based on the state assault?</a:t>
            </a:r>
          </a:p>
        </p:txBody>
      </p:sp>
      <p:sp>
        <p:nvSpPr>
          <p:cNvPr id="324613" name="Text Box 5"/>
          <p:cNvSpPr txBox="1">
            <a:spLocks noChangeArrowheads="1"/>
          </p:cNvSpPr>
          <p:nvPr/>
        </p:nvSpPr>
        <p:spPr bwMode="auto">
          <a:xfrm>
            <a:off x="1" y="1021797"/>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343109"/>
            <a:ext cx="12166012" cy="705515"/>
          </a:xfrm>
        </p:spPr>
        <p:txBody>
          <a:bodyPr>
            <a:normAutofit/>
          </a:bodyPr>
          <a:lstStyle/>
          <a:p>
            <a:r>
              <a:rPr lang="en-US" sz="3200" b="1" dirty="0" smtClean="0"/>
              <a:t>Other Issue Regarding “Used or Possessed” (cont.)</a:t>
            </a:r>
            <a:endParaRPr lang="en-US" sz="3200" b="1" dirty="0"/>
          </a:p>
        </p:txBody>
      </p:sp>
      <p:sp>
        <p:nvSpPr>
          <p:cNvPr id="324612" name="Rectangle 3"/>
          <p:cNvSpPr>
            <a:spLocks noGrp="1" noChangeArrowheads="1"/>
          </p:cNvSpPr>
          <p:nvPr>
            <p:ph sz="half" idx="1"/>
          </p:nvPr>
        </p:nvSpPr>
        <p:spPr>
          <a:xfrm>
            <a:off x="528507" y="2081193"/>
            <a:ext cx="11171916" cy="4193773"/>
          </a:xfrm>
        </p:spPr>
        <p:txBody>
          <a:bodyPr/>
          <a:lstStyle/>
          <a:p>
            <a:r>
              <a:rPr lang="en-US" sz="3600" dirty="0" smtClean="0">
                <a:cs typeface="Times New Roman" pitchFamily="18" charset="0"/>
              </a:rPr>
              <a:t>Will the 5-year state sentence be counted for criminal history points?  </a:t>
            </a:r>
          </a:p>
          <a:p>
            <a:pPr lvl="3"/>
            <a:endParaRPr lang="en-US" sz="2600" dirty="0" smtClean="0">
              <a:cs typeface="Times New Roman" pitchFamily="18" charset="0"/>
            </a:endParaRPr>
          </a:p>
          <a:p>
            <a:r>
              <a:rPr lang="en-US" sz="3600" dirty="0" smtClean="0">
                <a:cs typeface="Times New Roman" pitchFamily="18" charset="0"/>
              </a:rPr>
              <a:t>Will §5G1.3(b) apply, which directs the court to adjust the instant federal sentence for the period of imprisonment already served on the </a:t>
            </a:r>
            <a:r>
              <a:rPr lang="en-US" sz="3600" dirty="0" err="1" smtClean="0">
                <a:cs typeface="Times New Roman" pitchFamily="18" charset="0"/>
              </a:rPr>
              <a:t>undischarged</a:t>
            </a:r>
            <a:r>
              <a:rPr lang="en-US" sz="3600" dirty="0" smtClean="0">
                <a:cs typeface="Times New Roman" pitchFamily="18" charset="0"/>
              </a:rPr>
              <a:t> term, and to impose the instant federal sentence to run concurrently with the </a:t>
            </a:r>
            <a:r>
              <a:rPr lang="en-US" sz="3600" dirty="0" err="1" smtClean="0">
                <a:cs typeface="Times New Roman" pitchFamily="18" charset="0"/>
              </a:rPr>
              <a:t>undischarged</a:t>
            </a:r>
            <a:r>
              <a:rPr lang="en-US" sz="3600" dirty="0" smtClean="0">
                <a:cs typeface="Times New Roman" pitchFamily="18" charset="0"/>
              </a:rPr>
              <a:t> term?</a:t>
            </a:r>
          </a:p>
        </p:txBody>
      </p:sp>
      <p:sp>
        <p:nvSpPr>
          <p:cNvPr id="324613" name="Text Box 5"/>
          <p:cNvSpPr txBox="1">
            <a:spLocks noChangeArrowheads="1"/>
          </p:cNvSpPr>
          <p:nvPr/>
        </p:nvSpPr>
        <p:spPr bwMode="auto">
          <a:xfrm>
            <a:off x="1" y="1021797"/>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418610"/>
            <a:ext cx="12166012" cy="705515"/>
          </a:xfrm>
        </p:spPr>
        <p:txBody>
          <a:bodyPr>
            <a:normAutofit/>
          </a:bodyPr>
          <a:lstStyle/>
          <a:p>
            <a:r>
              <a:rPr lang="en-US" sz="4000" b="1" dirty="0" smtClean="0"/>
              <a:t>Note the Distinctions</a:t>
            </a:r>
            <a:endParaRPr lang="en-US" sz="4000" b="1" dirty="0"/>
          </a:p>
        </p:txBody>
      </p:sp>
      <p:sp>
        <p:nvSpPr>
          <p:cNvPr id="324612" name="Rectangle 3"/>
          <p:cNvSpPr>
            <a:spLocks noGrp="1" noChangeArrowheads="1"/>
          </p:cNvSpPr>
          <p:nvPr>
            <p:ph sz="half" idx="1"/>
          </p:nvPr>
        </p:nvSpPr>
        <p:spPr>
          <a:xfrm>
            <a:off x="511729" y="2056025"/>
            <a:ext cx="11171916" cy="4252497"/>
          </a:xfrm>
        </p:spPr>
        <p:txBody>
          <a:bodyPr/>
          <a:lstStyle/>
          <a:p>
            <a:r>
              <a:rPr lang="en-US" sz="3600" dirty="0" smtClean="0">
                <a:cs typeface="Times New Roman" pitchFamily="18" charset="0"/>
              </a:rPr>
              <a:t>While the firearms considered in the determination of Used/Possessed are relevant conduct under §1B1.3(a)(1) or (a)(2), the Used/Possessed SOC &amp; cross reference themselves are relevant conduct under §1B1.3</a:t>
            </a:r>
            <a:r>
              <a:rPr lang="en-US" sz="3600" dirty="0" smtClean="0">
                <a:solidFill>
                  <a:srgbClr val="FFFF00"/>
                </a:solidFill>
                <a:cs typeface="Times New Roman" pitchFamily="18" charset="0"/>
              </a:rPr>
              <a:t>(a)(4)</a:t>
            </a:r>
          </a:p>
          <a:p>
            <a:pPr lvl="3"/>
            <a:endParaRPr lang="en-US" sz="2600" dirty="0" smtClean="0">
              <a:cs typeface="Times New Roman" pitchFamily="18" charset="0"/>
            </a:endParaRPr>
          </a:p>
          <a:p>
            <a:r>
              <a:rPr lang="en-US" sz="3600" dirty="0" smtClean="0">
                <a:cs typeface="Times New Roman" pitchFamily="18" charset="0"/>
              </a:rPr>
              <a:t>A previous sentence is not counted for criminal history if it is relevant conduct under any of the provisions of §1B1.3</a:t>
            </a:r>
            <a:r>
              <a:rPr lang="en-US" sz="3600" dirty="0" smtClean="0">
                <a:solidFill>
                  <a:srgbClr val="FFFF00"/>
                </a:solidFill>
                <a:cs typeface="Times New Roman" pitchFamily="18" charset="0"/>
              </a:rPr>
              <a:t>(a)(1)-(4) </a:t>
            </a:r>
            <a:r>
              <a:rPr lang="en-US" sz="3600" dirty="0" smtClean="0">
                <a:cs typeface="Times New Roman" pitchFamily="18" charset="0"/>
              </a:rPr>
              <a:t>(See 4A1.2(a)(1) &amp; App. Note 1)</a:t>
            </a:r>
          </a:p>
        </p:txBody>
      </p:sp>
      <p:sp>
        <p:nvSpPr>
          <p:cNvPr id="324613" name="Text Box 5"/>
          <p:cNvSpPr txBox="1">
            <a:spLocks noChangeArrowheads="1"/>
          </p:cNvSpPr>
          <p:nvPr/>
        </p:nvSpPr>
        <p:spPr bwMode="auto">
          <a:xfrm>
            <a:off x="1" y="1139243"/>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14(E)</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544445"/>
            <a:ext cx="12166012" cy="705515"/>
          </a:xfrm>
        </p:spPr>
        <p:txBody>
          <a:bodyPr>
            <a:normAutofit/>
          </a:bodyPr>
          <a:lstStyle/>
          <a:p>
            <a:r>
              <a:rPr lang="en-US" sz="3200" b="1" dirty="0" smtClean="0"/>
              <a:t>Note the Distinctions (cont.)</a:t>
            </a:r>
            <a:endParaRPr lang="en-US" sz="3200" b="1" dirty="0"/>
          </a:p>
        </p:txBody>
      </p:sp>
      <p:sp>
        <p:nvSpPr>
          <p:cNvPr id="324612" name="Rectangle 3"/>
          <p:cNvSpPr>
            <a:spLocks noGrp="1" noChangeArrowheads="1"/>
          </p:cNvSpPr>
          <p:nvPr>
            <p:ph sz="half" idx="1"/>
          </p:nvPr>
        </p:nvSpPr>
        <p:spPr>
          <a:xfrm>
            <a:off x="511729" y="2383197"/>
            <a:ext cx="11171916" cy="3338096"/>
          </a:xfrm>
        </p:spPr>
        <p:txBody>
          <a:bodyPr/>
          <a:lstStyle/>
          <a:p>
            <a:r>
              <a:rPr lang="en-US" sz="3600" dirty="0" smtClean="0">
                <a:cs typeface="Times New Roman" pitchFamily="18" charset="0"/>
              </a:rPr>
              <a:t>§5G1.3(b), directing that the instant federal sentence be imposed to run concurrently with an </a:t>
            </a:r>
            <a:r>
              <a:rPr lang="en-US" sz="3600" dirty="0" err="1" smtClean="0">
                <a:cs typeface="Times New Roman" pitchFamily="18" charset="0"/>
              </a:rPr>
              <a:t>undischarged</a:t>
            </a:r>
            <a:r>
              <a:rPr lang="en-US" sz="3600" dirty="0" smtClean="0">
                <a:cs typeface="Times New Roman" pitchFamily="18" charset="0"/>
              </a:rPr>
              <a:t> term of imprisonment, and adjusted for imprisonment already served on the </a:t>
            </a:r>
            <a:r>
              <a:rPr lang="en-US" sz="3600" dirty="0" err="1" smtClean="0">
                <a:cs typeface="Times New Roman" pitchFamily="18" charset="0"/>
              </a:rPr>
              <a:t>undischarged</a:t>
            </a:r>
            <a:r>
              <a:rPr lang="en-US" sz="3600" dirty="0" smtClean="0">
                <a:cs typeface="Times New Roman" pitchFamily="18" charset="0"/>
              </a:rPr>
              <a:t> sentence, is not to be based on relevant conduct under §1B1.3</a:t>
            </a:r>
            <a:r>
              <a:rPr lang="en-US" sz="3600" dirty="0" smtClean="0">
                <a:solidFill>
                  <a:srgbClr val="FFFF00"/>
                </a:solidFill>
                <a:cs typeface="Times New Roman" pitchFamily="18" charset="0"/>
              </a:rPr>
              <a:t>(a)(4) </a:t>
            </a:r>
            <a:r>
              <a:rPr lang="en-US" sz="3600" dirty="0" smtClean="0">
                <a:cs typeface="Times New Roman" pitchFamily="18" charset="0"/>
              </a:rPr>
              <a:t>(See §5G1.3(c) &amp; App. Note 3)</a:t>
            </a:r>
          </a:p>
        </p:txBody>
      </p:sp>
      <p:sp>
        <p:nvSpPr>
          <p:cNvPr id="324613" name="Text Box 5"/>
          <p:cNvSpPr txBox="1">
            <a:spLocks noChangeArrowheads="1"/>
          </p:cNvSpPr>
          <p:nvPr/>
        </p:nvSpPr>
        <p:spPr bwMode="auto">
          <a:xfrm>
            <a:off x="1" y="1231522"/>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14(E)</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502500"/>
            <a:ext cx="12166012" cy="705515"/>
          </a:xfrm>
        </p:spPr>
        <p:txBody>
          <a:bodyPr>
            <a:normAutofit/>
          </a:bodyPr>
          <a:lstStyle/>
          <a:p>
            <a:r>
              <a:rPr lang="en-US" sz="3200" b="1" dirty="0" smtClean="0"/>
              <a:t>Note the Distinctions (cont.)</a:t>
            </a:r>
            <a:endParaRPr lang="en-US" sz="3200" b="1" dirty="0"/>
          </a:p>
        </p:txBody>
      </p:sp>
      <p:sp>
        <p:nvSpPr>
          <p:cNvPr id="324612" name="Rectangle 3"/>
          <p:cNvSpPr>
            <a:spLocks noGrp="1" noChangeArrowheads="1"/>
          </p:cNvSpPr>
          <p:nvPr>
            <p:ph sz="half" idx="1"/>
          </p:nvPr>
        </p:nvSpPr>
        <p:spPr>
          <a:xfrm>
            <a:off x="520118" y="2307696"/>
            <a:ext cx="11171916" cy="2272694"/>
          </a:xfrm>
        </p:spPr>
        <p:txBody>
          <a:bodyPr/>
          <a:lstStyle/>
          <a:p>
            <a:r>
              <a:rPr lang="en-US" sz="3600" dirty="0" smtClean="0">
                <a:cs typeface="Times New Roman" pitchFamily="18" charset="0"/>
              </a:rPr>
              <a:t>Note, however, that use of the §2K2.1(c)(1) cross reference will result in application using the relevant conduct applicable for the cross referenced offense (See §1B1.5)</a:t>
            </a:r>
          </a:p>
        </p:txBody>
      </p:sp>
      <p:sp>
        <p:nvSpPr>
          <p:cNvPr id="324613" name="Text Box 5"/>
          <p:cNvSpPr txBox="1">
            <a:spLocks noChangeArrowheads="1"/>
          </p:cNvSpPr>
          <p:nvPr/>
        </p:nvSpPr>
        <p:spPr bwMode="auto">
          <a:xfrm>
            <a:off x="1" y="1072131"/>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2K2.1(b)(6)(B) &amp; (c)(1) and App. Note 14(E)</a:t>
            </a:r>
            <a:endParaRPr lang="en-US" dirty="0">
              <a:solidFill>
                <a:srgbClr val="66FFFF"/>
              </a:solidFill>
              <a:latin typeface="+mj-lt"/>
              <a:cs typeface="Times New Roman" pitchFamily="18" charset="0"/>
            </a:endParaRP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8" y="2504361"/>
            <a:ext cx="12166012" cy="1388909"/>
          </a:xfrm>
        </p:spPr>
        <p:txBody>
          <a:bodyPr>
            <a:normAutofit/>
          </a:bodyPr>
          <a:lstStyle/>
          <a:p>
            <a:r>
              <a:rPr lang="en-GB" sz="7200" b="1" dirty="0" smtClean="0">
                <a:solidFill>
                  <a:srgbClr val="FFFFFF"/>
                </a:solidFill>
                <a:cs typeface="Times New Roman" pitchFamily="18" charset="0"/>
              </a:rPr>
              <a:t>END</a:t>
            </a:r>
            <a:endParaRPr lang="en-US" sz="7200" b="1" dirty="0"/>
          </a:p>
        </p:txBody>
      </p:sp>
    </p:spTree>
    <p:extLst>
      <p:ext uri="{BB962C8B-B14F-4D97-AF65-F5344CB8AC3E}">
        <p14:creationId xmlns:p14="http://schemas.microsoft.com/office/powerpoint/2010/main" val="2529984100"/>
      </p:ext>
    </p:extLst>
  </p:cSld>
  <p:clrMapOvr>
    <a:masterClrMapping/>
  </p:clrMapOvr>
  <p:transition spd="med">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5510"/>
            <a:ext cx="12166012" cy="672112"/>
          </a:xfrm>
        </p:spPr>
        <p:txBody>
          <a:bodyPr/>
          <a:lstStyle/>
          <a:p>
            <a:r>
              <a:rPr lang="en-GB" sz="4000" b="1" dirty="0">
                <a:solidFill>
                  <a:srgbClr val="FFFFFF"/>
                </a:solidFill>
                <a:cs typeface="Times New Roman" pitchFamily="18" charset="0"/>
              </a:rPr>
              <a:t>§2K2.1(a) – Base Offense Levels (</a:t>
            </a:r>
            <a:r>
              <a:rPr lang="en-GB" sz="4000" b="1" dirty="0">
                <a:solidFill>
                  <a:srgbClr val="FFFF00"/>
                </a:solidFill>
                <a:cs typeface="Times New Roman" pitchFamily="18" charset="0"/>
              </a:rPr>
              <a:t>BOLs</a:t>
            </a:r>
            <a:r>
              <a:rPr lang="en-GB" sz="4000" b="1" dirty="0">
                <a:solidFill>
                  <a:srgbClr val="FFFFFF"/>
                </a:solidFill>
                <a:cs typeface="Times New Roman" pitchFamily="18" charset="0"/>
              </a:rPr>
              <a:t>)</a:t>
            </a:r>
            <a:endParaRPr lang="en-US" dirty="0"/>
          </a:p>
        </p:txBody>
      </p:sp>
      <p:sp>
        <p:nvSpPr>
          <p:cNvPr id="3" name="Content Placeholder 2"/>
          <p:cNvSpPr>
            <a:spLocks noGrp="1"/>
          </p:cNvSpPr>
          <p:nvPr>
            <p:ph sz="half" idx="1"/>
          </p:nvPr>
        </p:nvSpPr>
        <p:spPr>
          <a:xfrm>
            <a:off x="710845" y="2302489"/>
            <a:ext cx="10890262" cy="3813085"/>
          </a:xfrm>
        </p:spPr>
        <p:txBody>
          <a:bodyPr/>
          <a:lstStyle/>
          <a:p>
            <a:r>
              <a:rPr lang="en-US" sz="3600" dirty="0"/>
              <a:t>Status, </a:t>
            </a:r>
            <a:r>
              <a:rPr lang="en-US" sz="3600" dirty="0" smtClean="0"/>
              <a:t>including “felon-in-possession” &amp; “straw purchaser” of a firearm or ammunition</a:t>
            </a:r>
          </a:p>
          <a:p>
            <a:pPr lvl="3"/>
            <a:endParaRPr lang="en-US" sz="2600" dirty="0"/>
          </a:p>
          <a:p>
            <a:r>
              <a:rPr lang="en-US" sz="3600" dirty="0"/>
              <a:t>More serious types of firearms</a:t>
            </a:r>
          </a:p>
          <a:p>
            <a:pPr lvl="3"/>
            <a:endParaRPr lang="en-US" sz="2600" dirty="0"/>
          </a:p>
          <a:p>
            <a:r>
              <a:rPr lang="en-US" sz="3600" dirty="0"/>
              <a:t>Prior convictions of “crime of violence”  or “controlled substance offense</a:t>
            </a:r>
            <a:r>
              <a:rPr lang="en-US" sz="3600" dirty="0" smtClean="0"/>
              <a:t>”</a:t>
            </a:r>
          </a:p>
          <a:p>
            <a:pPr lvl="1"/>
            <a:r>
              <a:rPr lang="en-US" sz="3200" b="1" dirty="0" smtClean="0">
                <a:solidFill>
                  <a:srgbClr val="00FFFF"/>
                </a:solidFill>
              </a:rPr>
              <a:t>Requires use of the “Categorical Approach”</a:t>
            </a:r>
            <a:endParaRPr lang="en-US" sz="3200" b="1" dirty="0">
              <a:solidFill>
                <a:srgbClr val="00FFFF"/>
              </a:solidFill>
            </a:endParaRPr>
          </a:p>
        </p:txBody>
      </p:sp>
      <p:sp>
        <p:nvSpPr>
          <p:cNvPr id="4" name="Rectangle 3"/>
          <p:cNvSpPr/>
          <p:nvPr/>
        </p:nvSpPr>
        <p:spPr>
          <a:xfrm>
            <a:off x="1560351" y="960270"/>
            <a:ext cx="9085278" cy="1200329"/>
          </a:xfrm>
          <a:prstGeom prst="rect">
            <a:avLst/>
          </a:prstGeom>
        </p:spPr>
        <p:txBody>
          <a:bodyPr wrap="square">
            <a:spAutoFit/>
          </a:bodyPr>
          <a:lstStyle/>
          <a:p>
            <a:pPr lvl="0" algn="ctr"/>
            <a:r>
              <a:rPr lang="en-US" sz="3600" dirty="0">
                <a:solidFill>
                  <a:srgbClr val="66FFFF"/>
                </a:solidFill>
              </a:rPr>
              <a:t>Eight BOLs, from </a:t>
            </a:r>
            <a:r>
              <a:rPr lang="en-US" sz="3600" dirty="0" smtClean="0">
                <a:solidFill>
                  <a:srgbClr val="66FFFF"/>
                </a:solidFill>
              </a:rPr>
              <a:t>6 </a:t>
            </a:r>
            <a:r>
              <a:rPr lang="en-US" sz="3600" dirty="0">
                <a:solidFill>
                  <a:srgbClr val="66FFFF"/>
                </a:solidFill>
              </a:rPr>
              <a:t>to 26, determined by various </a:t>
            </a:r>
            <a:r>
              <a:rPr lang="en-US" sz="3600" dirty="0" smtClean="0">
                <a:solidFill>
                  <a:srgbClr val="66FFFF"/>
                </a:solidFill>
              </a:rPr>
              <a:t>factors and </a:t>
            </a:r>
            <a:r>
              <a:rPr lang="en-US" sz="3600" b="1" dirty="0" smtClean="0">
                <a:solidFill>
                  <a:srgbClr val="66FFFF"/>
                </a:solidFill>
              </a:rPr>
              <a:t>combinations</a:t>
            </a:r>
            <a:r>
              <a:rPr lang="en-US" sz="3600" dirty="0" smtClean="0">
                <a:solidFill>
                  <a:srgbClr val="66FFFF"/>
                </a:solidFill>
              </a:rPr>
              <a:t>, </a:t>
            </a:r>
            <a:r>
              <a:rPr lang="en-US" sz="3600" dirty="0">
                <a:solidFill>
                  <a:srgbClr val="66FFFF"/>
                </a:solidFill>
              </a:rPr>
              <a:t>including:</a:t>
            </a:r>
          </a:p>
        </p:txBody>
      </p:sp>
    </p:spTree>
    <p:extLst>
      <p:ext uri="{BB962C8B-B14F-4D97-AF65-F5344CB8AC3E}">
        <p14:creationId xmlns:p14="http://schemas.microsoft.com/office/powerpoint/2010/main" val="3134881360"/>
      </p:ext>
    </p:extLst>
  </p:cSld>
  <p:clrMapOvr>
    <a:masterClrMapping/>
  </p:clrMapOvr>
  <p:transition spd="med">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6237"/>
            <a:ext cx="12166012" cy="1125118"/>
          </a:xfrm>
        </p:spPr>
        <p:txBody>
          <a:bodyPr>
            <a:normAutofit fontScale="90000"/>
          </a:bodyPr>
          <a:lstStyle/>
          <a:p>
            <a:r>
              <a:rPr lang="en-GB" sz="4000" b="1" dirty="0">
                <a:solidFill>
                  <a:srgbClr val="FFFFFF"/>
                </a:solidFill>
                <a:cs typeface="Times New Roman" pitchFamily="18" charset="0"/>
              </a:rPr>
              <a:t>§</a:t>
            </a:r>
            <a:r>
              <a:rPr lang="en-GB" sz="4000" b="1" dirty="0" smtClean="0">
                <a:solidFill>
                  <a:srgbClr val="FFFFFF"/>
                </a:solidFill>
                <a:cs typeface="Times New Roman" pitchFamily="18" charset="0"/>
              </a:rPr>
              <a:t>2K2.1(b) </a:t>
            </a:r>
            <a:r>
              <a:rPr lang="en-GB" sz="4000" b="1" dirty="0">
                <a:solidFill>
                  <a:srgbClr val="FFFFFF"/>
                </a:solidFill>
                <a:cs typeface="Times New Roman" pitchFamily="18" charset="0"/>
              </a:rPr>
              <a:t>– </a:t>
            </a:r>
            <a:r>
              <a:rPr lang="en-GB" sz="4000" b="1" dirty="0" smtClean="0">
                <a:solidFill>
                  <a:srgbClr val="FFFFFF"/>
                </a:solidFill>
                <a:cs typeface="Times New Roman" pitchFamily="18" charset="0"/>
              </a:rPr>
              <a:t>Specific Offense Characteristics (</a:t>
            </a:r>
            <a:r>
              <a:rPr lang="en-GB" sz="4000" b="1" dirty="0" smtClean="0">
                <a:solidFill>
                  <a:srgbClr val="FFFF00"/>
                </a:solidFill>
                <a:cs typeface="Times New Roman" pitchFamily="18" charset="0"/>
              </a:rPr>
              <a:t>SOCs</a:t>
            </a:r>
            <a:r>
              <a:rPr lang="en-GB" sz="4000" b="1" dirty="0" smtClean="0">
                <a:solidFill>
                  <a:srgbClr val="FFFFFF"/>
                </a:solidFill>
                <a:cs typeface="Times New Roman" pitchFamily="18" charset="0"/>
              </a:rPr>
              <a:t>) </a:t>
            </a:r>
            <a:r>
              <a:rPr lang="en-GB" sz="4000" b="1" dirty="0">
                <a:solidFill>
                  <a:srgbClr val="FFFFFF"/>
                </a:solidFill>
                <a:cs typeface="Times New Roman" pitchFamily="18" charset="0"/>
              </a:rPr>
              <a:t/>
            </a:r>
            <a:br>
              <a:rPr lang="en-GB" sz="4000" b="1" dirty="0">
                <a:solidFill>
                  <a:srgbClr val="FFFFFF"/>
                </a:solidFill>
                <a:cs typeface="Times New Roman" pitchFamily="18" charset="0"/>
              </a:rPr>
            </a:br>
            <a:r>
              <a:rPr lang="en-GB" sz="4000" b="1" dirty="0" smtClean="0">
                <a:solidFill>
                  <a:srgbClr val="FFFFFF"/>
                </a:solidFill>
                <a:cs typeface="Times New Roman" pitchFamily="18" charset="0"/>
              </a:rPr>
              <a:t>and §2K2.1(c) – Cross Reference</a:t>
            </a:r>
            <a:endParaRPr lang="en-US" dirty="0"/>
          </a:p>
        </p:txBody>
      </p:sp>
      <p:sp>
        <p:nvSpPr>
          <p:cNvPr id="3" name="Content Placeholder 2"/>
          <p:cNvSpPr>
            <a:spLocks noGrp="1"/>
          </p:cNvSpPr>
          <p:nvPr>
            <p:ph sz="half" idx="1"/>
          </p:nvPr>
        </p:nvSpPr>
        <p:spPr>
          <a:xfrm>
            <a:off x="685678" y="2587715"/>
            <a:ext cx="10890262" cy="3670473"/>
          </a:xfrm>
        </p:spPr>
        <p:txBody>
          <a:bodyPr/>
          <a:lstStyle/>
          <a:p>
            <a:r>
              <a:rPr lang="en-US" sz="3600" dirty="0" smtClean="0"/>
              <a:t>Number of firearms</a:t>
            </a:r>
            <a:endParaRPr lang="en-US" sz="2600" dirty="0"/>
          </a:p>
          <a:p>
            <a:r>
              <a:rPr lang="en-US" sz="3600" dirty="0" smtClean="0"/>
              <a:t>“Destructive device”</a:t>
            </a:r>
            <a:endParaRPr lang="en-US" sz="2600" dirty="0"/>
          </a:p>
          <a:p>
            <a:r>
              <a:rPr lang="en-US" sz="3600" dirty="0" smtClean="0"/>
              <a:t>Firearm stolen or had altered serial number </a:t>
            </a:r>
            <a:endParaRPr lang="en-US" sz="2600" dirty="0" smtClean="0"/>
          </a:p>
          <a:p>
            <a:r>
              <a:rPr lang="en-US" sz="3600" dirty="0" smtClean="0"/>
              <a:t>Firearm trafficking</a:t>
            </a:r>
          </a:p>
          <a:p>
            <a:r>
              <a:rPr lang="en-US" sz="3600" dirty="0" smtClean="0"/>
              <a:t>Use, possession, or transfer of firearm </a:t>
            </a:r>
            <a:r>
              <a:rPr lang="en-US" sz="3600" dirty="0" smtClean="0"/>
              <a:t>or ammunition in </a:t>
            </a:r>
            <a:r>
              <a:rPr lang="en-US" sz="3600" dirty="0" smtClean="0"/>
              <a:t>connection with another offense</a:t>
            </a:r>
          </a:p>
        </p:txBody>
      </p:sp>
      <p:sp>
        <p:nvSpPr>
          <p:cNvPr id="4" name="Rectangle 3"/>
          <p:cNvSpPr/>
          <p:nvPr/>
        </p:nvSpPr>
        <p:spPr>
          <a:xfrm>
            <a:off x="0" y="1757225"/>
            <a:ext cx="12192000" cy="646331"/>
          </a:xfrm>
          <a:prstGeom prst="rect">
            <a:avLst/>
          </a:prstGeom>
        </p:spPr>
        <p:txBody>
          <a:bodyPr wrap="square">
            <a:spAutoFit/>
          </a:bodyPr>
          <a:lstStyle/>
          <a:p>
            <a:pPr lvl="0" algn="ctr"/>
            <a:r>
              <a:rPr lang="en-US" sz="3600" dirty="0" smtClean="0">
                <a:solidFill>
                  <a:srgbClr val="66FFFF"/>
                </a:solidFill>
              </a:rPr>
              <a:t>7 </a:t>
            </a:r>
            <a:r>
              <a:rPr lang="en-US" sz="3600" dirty="0" smtClean="0">
                <a:solidFill>
                  <a:srgbClr val="66FFFF"/>
                </a:solidFill>
              </a:rPr>
              <a:t>SOCs </a:t>
            </a:r>
            <a:r>
              <a:rPr lang="en-US" sz="3600" dirty="0" smtClean="0">
                <a:solidFill>
                  <a:srgbClr val="66FFFF"/>
                </a:solidFill>
              </a:rPr>
              <a:t>and 1 Cross Reference, including</a:t>
            </a:r>
            <a:r>
              <a:rPr lang="en-US" sz="3600" dirty="0">
                <a:solidFill>
                  <a:srgbClr val="66FFFF"/>
                </a:solidFill>
              </a:rPr>
              <a:t>:</a:t>
            </a:r>
          </a:p>
        </p:txBody>
      </p:sp>
    </p:spTree>
    <p:extLst>
      <p:ext uri="{BB962C8B-B14F-4D97-AF65-F5344CB8AC3E}">
        <p14:creationId xmlns:p14="http://schemas.microsoft.com/office/powerpoint/2010/main" val="3134881360"/>
      </p:ext>
    </p:extLst>
  </p:cSld>
  <p:clrMapOvr>
    <a:masterClrMapping/>
  </p:clrMapOvr>
  <p:transition spd="med">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1992" y="2001677"/>
            <a:ext cx="817245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a:xfrm>
            <a:off x="13652" y="401358"/>
            <a:ext cx="12166012" cy="1200940"/>
          </a:xfrm>
          <a:prstGeom prst="rect">
            <a:avLst/>
          </a:prstGeom>
        </p:spPr>
        <p:txBody>
          <a:bodyPr>
            <a:noAutofit/>
          </a:bodyPr>
          <a:lstStyle>
            <a:lvl1pPr algn="ctr" defTabSz="914377" rtl="0" eaLnBrk="1" latinLnBrk="0" hangingPunct="1">
              <a:lnSpc>
                <a:spcPct val="90000"/>
              </a:lnSpc>
              <a:spcBef>
                <a:spcPct val="0"/>
              </a:spcBef>
              <a:buNone/>
              <a:defRPr sz="3600" kern="1200">
                <a:solidFill>
                  <a:schemeClr val="bg1"/>
                </a:solidFill>
                <a:latin typeface="Calisto MT" panose="02040603050505030304" pitchFamily="18" charset="0"/>
                <a:ea typeface="+mj-ea"/>
                <a:cs typeface="+mj-cs"/>
              </a:defRPr>
            </a:lvl1pPr>
          </a:lstStyle>
          <a:p>
            <a:r>
              <a:rPr lang="en-US" b="1" dirty="0" smtClean="0"/>
              <a:t>Impact of a Chapter Two Offense Guideline </a:t>
            </a:r>
          </a:p>
          <a:p>
            <a:r>
              <a:rPr lang="en-US" b="1" dirty="0" smtClean="0"/>
              <a:t>Being on the </a:t>
            </a:r>
            <a:r>
              <a:rPr lang="en-US" b="1" u="sng" dirty="0" smtClean="0"/>
              <a:t>Included</a:t>
            </a:r>
            <a:r>
              <a:rPr lang="en-US" b="1" dirty="0" smtClean="0"/>
              <a:t> List at §3D1.2(d)</a:t>
            </a:r>
            <a:endParaRPr lang="en-US" b="1" dirty="0"/>
          </a:p>
        </p:txBody>
      </p:sp>
      <p:sp>
        <p:nvSpPr>
          <p:cNvPr id="3" name="Right Arrow 2"/>
          <p:cNvSpPr/>
          <p:nvPr/>
        </p:nvSpPr>
        <p:spPr>
          <a:xfrm>
            <a:off x="1446667" y="4435522"/>
            <a:ext cx="1351128" cy="54591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Tree>
    <p:extLst>
      <p:ext uri="{BB962C8B-B14F-4D97-AF65-F5344CB8AC3E}">
        <p14:creationId xmlns:p14="http://schemas.microsoft.com/office/powerpoint/2010/main" val="285217547"/>
      </p:ext>
    </p:extLst>
  </p:cSld>
  <p:clrMapOvr>
    <a:masterClrMapping/>
  </p:clrMapOvr>
  <p:transition spd="med">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 y="745781"/>
            <a:ext cx="12166012" cy="815015"/>
          </a:xfrm>
        </p:spPr>
        <p:txBody>
          <a:bodyPr>
            <a:normAutofit/>
          </a:bodyPr>
          <a:lstStyle/>
          <a:p>
            <a:r>
              <a:rPr lang="en-US" sz="4000" b="1" dirty="0"/>
              <a:t>Relevant Conduct &amp; Multiple Counts</a:t>
            </a:r>
          </a:p>
        </p:txBody>
      </p:sp>
      <p:sp>
        <p:nvSpPr>
          <p:cNvPr id="324612" name="Rectangle 3"/>
          <p:cNvSpPr>
            <a:spLocks noGrp="1" noChangeArrowheads="1"/>
          </p:cNvSpPr>
          <p:nvPr>
            <p:ph sz="half" idx="1"/>
          </p:nvPr>
        </p:nvSpPr>
        <p:spPr>
          <a:xfrm>
            <a:off x="618566" y="2601310"/>
            <a:ext cx="10972800" cy="2979683"/>
          </a:xfrm>
        </p:spPr>
        <p:txBody>
          <a:bodyPr/>
          <a:lstStyle/>
          <a:p>
            <a:r>
              <a:rPr lang="en-US" sz="3600" dirty="0" smtClean="0">
                <a:cs typeface="Times New Roman" pitchFamily="18" charset="0"/>
              </a:rPr>
              <a:t>Acts in the same course of conduct, common scheme or plan as the offense(s) of conviction will be included</a:t>
            </a:r>
          </a:p>
          <a:p>
            <a:endParaRPr lang="en-US" sz="3200" dirty="0" smtClean="0">
              <a:cs typeface="Times New Roman" pitchFamily="18" charset="0"/>
            </a:endParaRPr>
          </a:p>
          <a:p>
            <a:pPr marL="342900" lvl="1" indent="-342900">
              <a:buFontTx/>
              <a:buChar char="•"/>
            </a:pPr>
            <a:r>
              <a:rPr lang="en-US" sz="3600" dirty="0">
                <a:cs typeface="Times New Roman" pitchFamily="18" charset="0"/>
              </a:rPr>
              <a:t>There will only be a single application of the multiple counts of </a:t>
            </a:r>
            <a:r>
              <a:rPr lang="en-US" sz="3600" dirty="0">
                <a:latin typeface="+mj-lt"/>
                <a:cs typeface="Times New Roman" pitchFamily="18" charset="0"/>
              </a:rPr>
              <a:t>§</a:t>
            </a:r>
            <a:r>
              <a:rPr lang="en-US" sz="3600" dirty="0">
                <a:cs typeface="Times New Roman" pitchFamily="18" charset="0"/>
              </a:rPr>
              <a:t>2K2.1, based on all relevant conduct</a:t>
            </a:r>
          </a:p>
        </p:txBody>
      </p:sp>
      <p:sp>
        <p:nvSpPr>
          <p:cNvPr id="324613" name="Text Box 5"/>
          <p:cNvSpPr txBox="1">
            <a:spLocks noChangeArrowheads="1"/>
          </p:cNvSpPr>
          <p:nvPr/>
        </p:nvSpPr>
        <p:spPr bwMode="auto">
          <a:xfrm>
            <a:off x="1" y="1432858"/>
            <a:ext cx="12166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mj-lt"/>
              </a:rPr>
              <a:t>§§</a:t>
            </a:r>
            <a:r>
              <a:rPr lang="en-US" dirty="0" smtClean="0">
                <a:solidFill>
                  <a:srgbClr val="66FFFF"/>
                </a:solidFill>
                <a:latin typeface="+mj-lt"/>
                <a:cs typeface="Times New Roman" pitchFamily="18" charset="0"/>
              </a:rPr>
              <a:t>2K2.1 </a:t>
            </a:r>
            <a:r>
              <a:rPr lang="en-US" dirty="0">
                <a:solidFill>
                  <a:srgbClr val="66FFFF"/>
                </a:solidFill>
                <a:latin typeface="+mj-lt"/>
                <a:cs typeface="Times New Roman" pitchFamily="18" charset="0"/>
              </a:rPr>
              <a:t>&amp; 1B1.3(a)(2) &amp; 3D1.2(d)</a:t>
            </a:r>
          </a:p>
        </p:txBody>
      </p:sp>
    </p:spTree>
    <p:extLst>
      <p:ext uri="{BB962C8B-B14F-4D97-AF65-F5344CB8AC3E}">
        <p14:creationId xmlns:p14="http://schemas.microsoft.com/office/powerpoint/2010/main" val="2449193342"/>
      </p:ext>
    </p:extLst>
  </p:cSld>
  <p:clrMapOvr>
    <a:masterClrMapping/>
  </p:clrMapOvr>
  <p:transition spd="med">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509640"/>
            <a:ext cx="12166012" cy="720057"/>
          </a:xfrm>
        </p:spPr>
        <p:txBody>
          <a:bodyPr>
            <a:normAutofit/>
          </a:bodyPr>
          <a:lstStyle/>
          <a:p>
            <a:r>
              <a:rPr lang="en-US" sz="4000" b="1" dirty="0" smtClean="0"/>
              <a:t>“Expanded Relevant Conduct”</a:t>
            </a:r>
            <a:endParaRPr lang="en-US" sz="4000" b="1" dirty="0"/>
          </a:p>
        </p:txBody>
      </p:sp>
      <p:sp>
        <p:nvSpPr>
          <p:cNvPr id="18" name="Text Box 3"/>
          <p:cNvSpPr txBox="1">
            <a:spLocks noChangeArrowheads="1"/>
          </p:cNvSpPr>
          <p:nvPr/>
        </p:nvSpPr>
        <p:spPr bwMode="auto">
          <a:xfrm>
            <a:off x="6400813" y="2387798"/>
            <a:ext cx="2128332" cy="2123658"/>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F-I-P Firearm 3</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0" name="Text Box 3"/>
          <p:cNvSpPr txBox="1">
            <a:spLocks noChangeArrowheads="1"/>
          </p:cNvSpPr>
          <p:nvPr/>
        </p:nvSpPr>
        <p:spPr bwMode="auto">
          <a:xfrm>
            <a:off x="6278751" y="4678730"/>
            <a:ext cx="2493818" cy="954107"/>
          </a:xfrm>
          <a:prstGeom prst="rect">
            <a:avLst/>
          </a:prstGeom>
          <a:noFill/>
          <a:ln w="38100">
            <a:no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dirty="0" smtClean="0">
                <a:solidFill>
                  <a:srgbClr val="FFFF99"/>
                </a:solidFill>
                <a:latin typeface="+mn-lt"/>
                <a:cs typeface="Times New Roman" panose="02020603050405020304" pitchFamily="18" charset="0"/>
              </a:rPr>
              <a:t>Offense of Conviction</a:t>
            </a:r>
            <a:endParaRPr lang="en-US" altLang="en-US" sz="2800" b="1" dirty="0">
              <a:solidFill>
                <a:srgbClr val="FFFF99"/>
              </a:solidFill>
              <a:latin typeface="+mn-lt"/>
            </a:endParaRPr>
          </a:p>
        </p:txBody>
      </p:sp>
      <p:sp>
        <p:nvSpPr>
          <p:cNvPr id="21" name="Text Box 3"/>
          <p:cNvSpPr txBox="1">
            <a:spLocks noChangeArrowheads="1"/>
          </p:cNvSpPr>
          <p:nvPr/>
        </p:nvSpPr>
        <p:spPr bwMode="auto">
          <a:xfrm>
            <a:off x="8977760" y="2402522"/>
            <a:ext cx="2121164" cy="2123658"/>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F-I-P Firearm 4</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2" name="Text Box 3"/>
          <p:cNvSpPr txBox="1">
            <a:spLocks noChangeArrowheads="1"/>
          </p:cNvSpPr>
          <p:nvPr/>
        </p:nvSpPr>
        <p:spPr bwMode="auto">
          <a:xfrm>
            <a:off x="3765143" y="2382329"/>
            <a:ext cx="2272134" cy="2123658"/>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F-I-P Firearm 2</a:t>
            </a:r>
            <a:endParaRPr lang="en-US" altLang="en-US" sz="3600" dirty="0">
              <a:solidFill>
                <a:schemeClr val="bg1"/>
              </a:solidFill>
              <a:latin typeface="+mn-lt"/>
              <a:cs typeface="Times New Roman" panose="02020603050405020304" pitchFamily="18" charset="0"/>
            </a:endParaRP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23" name="Text Box 3"/>
          <p:cNvSpPr txBox="1">
            <a:spLocks noChangeArrowheads="1"/>
          </p:cNvSpPr>
          <p:nvPr/>
        </p:nvSpPr>
        <p:spPr bwMode="auto">
          <a:xfrm>
            <a:off x="1213945" y="2414022"/>
            <a:ext cx="2118083" cy="2123658"/>
          </a:xfrm>
          <a:prstGeom prst="rect">
            <a:avLst/>
          </a:prstGeom>
          <a:noFill/>
          <a:ln w="38100">
            <a:solidFill>
              <a:srgbClr val="FF3300"/>
            </a:solidFill>
            <a:miter lim="800000"/>
            <a:headEnd/>
            <a:tailEnd/>
          </a:ln>
          <a:effec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dirty="0" smtClean="0">
                <a:solidFill>
                  <a:schemeClr val="bg1"/>
                </a:solidFill>
                <a:latin typeface="+mn-lt"/>
                <a:cs typeface="Times New Roman" panose="02020603050405020304" pitchFamily="18" charset="0"/>
              </a:rPr>
              <a:t>F-I-P Firearm </a:t>
            </a:r>
            <a:r>
              <a:rPr lang="en-US" altLang="en-US" sz="3600" dirty="0">
                <a:solidFill>
                  <a:schemeClr val="bg1"/>
                </a:solidFill>
                <a:latin typeface="+mn-lt"/>
                <a:cs typeface="Times New Roman" panose="02020603050405020304" pitchFamily="18" charset="0"/>
              </a:rPr>
              <a:t>1</a:t>
            </a:r>
          </a:p>
          <a:p>
            <a:pPr algn="ctr" eaLnBrk="1" hangingPunct="1">
              <a:spcBef>
                <a:spcPct val="50000"/>
              </a:spcBef>
              <a:buFontTx/>
              <a:buNone/>
            </a:pPr>
            <a:r>
              <a:rPr lang="en-US" altLang="en-US" sz="4000" dirty="0" smtClean="0">
                <a:solidFill>
                  <a:schemeClr val="bg1"/>
                </a:solidFill>
                <a:latin typeface="+mn-lt"/>
                <a:cs typeface="Times New Roman" panose="02020603050405020304" pitchFamily="18" charset="0"/>
              </a:rPr>
              <a:t>(§2K2.1)</a:t>
            </a:r>
            <a:r>
              <a:rPr lang="en-US" altLang="en-US" sz="3600" dirty="0" smtClean="0">
                <a:solidFill>
                  <a:schemeClr val="bg1"/>
                </a:solidFill>
                <a:latin typeface="+mn-lt"/>
                <a:cs typeface="Times New Roman" panose="02020603050405020304" pitchFamily="18" charset="0"/>
              </a:rPr>
              <a:t> </a:t>
            </a:r>
            <a:endParaRPr lang="en-US" altLang="en-US" sz="3600" dirty="0">
              <a:solidFill>
                <a:schemeClr val="bg1"/>
              </a:solidFill>
              <a:latin typeface="+mn-lt"/>
            </a:endParaRPr>
          </a:p>
        </p:txBody>
      </p:sp>
      <p:sp>
        <p:nvSpPr>
          <p:cNvPr id="10" name="TextBox 9"/>
          <p:cNvSpPr txBox="1"/>
          <p:nvPr/>
        </p:nvSpPr>
        <p:spPr>
          <a:xfrm>
            <a:off x="6216242" y="2290193"/>
            <a:ext cx="2541864" cy="2308324"/>
          </a:xfrm>
          <a:prstGeom prst="rect">
            <a:avLst/>
          </a:prstGeom>
          <a:noFill/>
          <a:ln w="76200">
            <a:solidFill>
              <a:srgbClr val="FFFF00"/>
            </a:solidFill>
          </a:ln>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2" name="Text Box 5"/>
          <p:cNvSpPr txBox="1">
            <a:spLocks noChangeArrowheads="1"/>
          </p:cNvSpPr>
          <p:nvPr/>
        </p:nvSpPr>
        <p:spPr bwMode="auto">
          <a:xfrm>
            <a:off x="1" y="1227952"/>
            <a:ext cx="121660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Cambria"/>
              </a:rPr>
              <a:t>§1B1.3(a)(2): Course of Conduct, Common Scheme or Plan</a:t>
            </a:r>
            <a:endParaRPr lang="en-US" dirty="0">
              <a:solidFill>
                <a:srgbClr val="66FFFF"/>
              </a:solidFill>
              <a:latin typeface="Cambria"/>
            </a:endParaRPr>
          </a:p>
        </p:txBody>
      </p:sp>
    </p:spTree>
    <p:extLst>
      <p:ext uri="{BB962C8B-B14F-4D97-AF65-F5344CB8AC3E}">
        <p14:creationId xmlns:p14="http://schemas.microsoft.com/office/powerpoint/2010/main" val="530703663"/>
      </p:ext>
    </p:extLst>
  </p:cSld>
  <p:clrMapOvr>
    <a:masterClrMapping/>
  </p:clrMapOvr>
  <p:transition spd="med">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610308"/>
            <a:ext cx="12166012" cy="720057"/>
          </a:xfrm>
        </p:spPr>
        <p:txBody>
          <a:bodyPr>
            <a:normAutofit/>
          </a:bodyPr>
          <a:lstStyle/>
          <a:p>
            <a:r>
              <a:rPr lang="en-US" sz="3200" b="1" dirty="0" smtClean="0"/>
              <a:t>“Expanded Relevant Conduct” (cont.)</a:t>
            </a:r>
            <a:endParaRPr lang="en-US" sz="3200" b="1" dirty="0"/>
          </a:p>
        </p:txBody>
      </p:sp>
      <p:sp>
        <p:nvSpPr>
          <p:cNvPr id="24" name="Rectangle 5"/>
          <p:cNvSpPr>
            <a:spLocks noGrp="1" noChangeArrowheads="1"/>
          </p:cNvSpPr>
          <p:nvPr>
            <p:ph sz="half" idx="1"/>
          </p:nvPr>
        </p:nvSpPr>
        <p:spPr>
          <a:xfrm>
            <a:off x="124691" y="2427065"/>
            <a:ext cx="11942618" cy="3982124"/>
          </a:xfrm>
        </p:spPr>
        <p:txBody>
          <a:bodyPr/>
          <a:lstStyle/>
          <a:p>
            <a:r>
              <a:rPr lang="en-US" sz="3200" dirty="0" smtClean="0"/>
              <a:t>The guideline for the offense of conviction</a:t>
            </a:r>
            <a:r>
              <a:rPr lang="en-US" sz="3200" dirty="0"/>
              <a:t>, §</a:t>
            </a:r>
            <a:r>
              <a:rPr lang="en-US" sz="3200" dirty="0" smtClean="0"/>
              <a:t>2K2.1, is on the “</a:t>
            </a:r>
            <a:r>
              <a:rPr lang="en-US" sz="3200" dirty="0"/>
              <a:t>included list” at §3D1.2(d), </a:t>
            </a:r>
            <a:r>
              <a:rPr lang="en-US" sz="3200" dirty="0" smtClean="0"/>
              <a:t>so it uses “expanded Relevant Conduct</a:t>
            </a:r>
            <a:r>
              <a:rPr lang="en-US" sz="3200" dirty="0"/>
              <a:t>” (§1B1.3(a</a:t>
            </a:r>
            <a:r>
              <a:rPr lang="en-US" sz="3200" dirty="0" smtClean="0"/>
              <a:t>)(2))</a:t>
            </a:r>
          </a:p>
          <a:p>
            <a:r>
              <a:rPr lang="en-US" sz="3200" i="1" dirty="0" smtClean="0"/>
              <a:t>If</a:t>
            </a:r>
            <a:r>
              <a:rPr lang="en-US" sz="3200" dirty="0" smtClean="0"/>
              <a:t> there were counts of conviction for the other offenses they would also </a:t>
            </a:r>
            <a:r>
              <a:rPr lang="en-US" sz="3200" dirty="0"/>
              <a:t>use §</a:t>
            </a:r>
            <a:r>
              <a:rPr lang="en-US" sz="3200" dirty="0" smtClean="0"/>
              <a:t>2K2.1</a:t>
            </a:r>
          </a:p>
          <a:p>
            <a:pPr eaLnBrk="1" hangingPunct="1"/>
            <a:r>
              <a:rPr lang="en-US" sz="3200" i="1" dirty="0" smtClean="0"/>
              <a:t>So if</a:t>
            </a:r>
            <a:r>
              <a:rPr lang="en-US" sz="3200" dirty="0" smtClean="0"/>
              <a:t> the other offenses were in the same course of conduct or common scheme or plan as the offense of conviction, they will be relevant conduct</a:t>
            </a:r>
          </a:p>
        </p:txBody>
      </p:sp>
      <p:sp>
        <p:nvSpPr>
          <p:cNvPr id="11" name="Text Box 5"/>
          <p:cNvSpPr txBox="1">
            <a:spLocks noChangeArrowheads="1"/>
          </p:cNvSpPr>
          <p:nvPr/>
        </p:nvSpPr>
        <p:spPr bwMode="auto">
          <a:xfrm>
            <a:off x="1" y="1311842"/>
            <a:ext cx="121660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dirty="0" smtClean="0">
                <a:solidFill>
                  <a:srgbClr val="66FFFF"/>
                </a:solidFill>
                <a:latin typeface="Cambria"/>
              </a:rPr>
              <a:t>§1B1.3(a)(2): Course of Conduct, Common Scheme or Plan</a:t>
            </a:r>
            <a:endParaRPr lang="en-US" dirty="0">
              <a:solidFill>
                <a:srgbClr val="66FFFF"/>
              </a:solidFill>
              <a:latin typeface="Cambria"/>
            </a:endParaRPr>
          </a:p>
        </p:txBody>
      </p:sp>
    </p:spTree>
    <p:extLst>
      <p:ext uri="{BB962C8B-B14F-4D97-AF65-F5344CB8AC3E}">
        <p14:creationId xmlns:p14="http://schemas.microsoft.com/office/powerpoint/2010/main" val="530703663"/>
      </p:ext>
    </p:extLst>
  </p:cSld>
  <p:clrMapOvr>
    <a:masterClrMapping/>
  </p:clrMapOvr>
  <p:transition spd="med">
    <p:pull dir="u"/>
  </p:transition>
  <p:timing>
    <p:tnLst>
      <p:par>
        <p:cTn id="1" dur="indefinite" restart="never" nodeType="tmRoot"/>
      </p:par>
    </p:tnLst>
  </p:timing>
</p:sld>
</file>

<file path=ppt/theme/theme1.xml><?xml version="1.0" encoding="utf-8"?>
<a:theme xmlns:a="http://schemas.openxmlformats.org/drawingml/2006/main" name="USSC Blu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SSC Template">
      <a:majorFont>
        <a:latin typeface="Cambria"/>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SC Template.potx" id="{470D4CA0-94DC-459C-8337-BB22A0A924AE}" vid="{BBE1C950-5B8D-4F16-9C27-9008E31631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USSC Template</Template>
  <TotalTime>6795</TotalTime>
  <Words>3207</Words>
  <Application>Microsoft Office PowerPoint</Application>
  <PresentationFormat>Widescreen</PresentationFormat>
  <Paragraphs>302</Paragraphs>
  <Slides>38</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Calisto MT</vt:lpstr>
      <vt:lpstr>Cambria</vt:lpstr>
      <vt:lpstr>Gisha</vt:lpstr>
      <vt:lpstr>Lucida Sans Typewriter</vt:lpstr>
      <vt:lpstr>Times New Roman</vt:lpstr>
      <vt:lpstr>USSC Blue Theme</vt:lpstr>
      <vt:lpstr>PowerPoint Presentation</vt:lpstr>
      <vt:lpstr>PowerPoint Presentation</vt:lpstr>
      <vt:lpstr>PowerPoint Presentation</vt:lpstr>
      <vt:lpstr>§2K2.1(a) – Base Offense Levels (BOLs)</vt:lpstr>
      <vt:lpstr>§2K2.1(b) – Specific Offense Characteristics (SOCs)  and §2K2.1(c) – Cross Reference</vt:lpstr>
      <vt:lpstr>PowerPoint Presentation</vt:lpstr>
      <vt:lpstr>Relevant Conduct &amp; Multiple Counts</vt:lpstr>
      <vt:lpstr>“Expanded Relevant Conduct”</vt:lpstr>
      <vt:lpstr>“Expanded Relevant Conduct” (cont.)</vt:lpstr>
      <vt:lpstr>Grouping Under “Rule (d)”</vt:lpstr>
      <vt:lpstr>Issue: §2K2.1(a) – Base Offense Levels (BOLs) for  More Serious Types of Firearms</vt:lpstr>
      <vt:lpstr>PowerPoint Presentation</vt:lpstr>
      <vt:lpstr>Number of Firearms SOC</vt:lpstr>
      <vt:lpstr>Stolen Gun/Obliterated Serial Number SOC</vt:lpstr>
      <vt:lpstr>Issue Regarding Stolen Firearm</vt:lpstr>
      <vt:lpstr>Issue Regarding Stolen Firearm (cont.)</vt:lpstr>
      <vt:lpstr>“Trafficking” SOC</vt:lpstr>
      <vt:lpstr>Used or Possessed  in Connection with  Another Offense  SOC &amp; Cross Reference</vt:lpstr>
      <vt:lpstr>“In Connection With”</vt:lpstr>
      <vt:lpstr>“Used or Possessed” SOC</vt:lpstr>
      <vt:lpstr>“Used or Possessed” Cross Reference</vt:lpstr>
      <vt:lpstr>Amendment #784, Effective 11/1/14</vt:lpstr>
      <vt:lpstr>Amendment #784, Effective 11/1/14</vt:lpstr>
      <vt:lpstr>Relevant Conduct </vt:lpstr>
      <vt:lpstr>Distinctions Between   §2K2.1(b)(6)(B) and (c)(1)</vt:lpstr>
      <vt:lpstr>Distinctions Between   §2K2.1(b)(6)(B) and (c)(1) (cont.)</vt:lpstr>
      <vt:lpstr>Pointers for §2K2.1(b)(6)(B) and (c)(1)</vt:lpstr>
      <vt:lpstr>Issue Regarding Relevant Conduct</vt:lpstr>
      <vt:lpstr>Issue Regarding Relevant Conduct (cont.)</vt:lpstr>
      <vt:lpstr>Issue Regarding Relevant Conduct (cont.)</vt:lpstr>
      <vt:lpstr>Drug Trafficking, § 924(c) &amp; Felon-in-Possession</vt:lpstr>
      <vt:lpstr>Other Issues Regarding “Used or Possessed”</vt:lpstr>
      <vt:lpstr>Other Issue Regarding “Used or Possessed” (cont.)</vt:lpstr>
      <vt:lpstr>Other Issue Regarding “Used or Possessed” (cont.)</vt:lpstr>
      <vt:lpstr>Note the Distinctions</vt:lpstr>
      <vt:lpstr>Note the Distinctions (cont.)</vt:lpstr>
      <vt:lpstr>Note the Distinctions (cont.)</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Rubin, Krista</dc:creator>
  <cp:lastModifiedBy>Burress, Rusty</cp:lastModifiedBy>
  <cp:revision>532</cp:revision>
  <cp:lastPrinted>2016-02-16T15:32:51Z</cp:lastPrinted>
  <dcterms:created xsi:type="dcterms:W3CDTF">2015-01-08T14:26:44Z</dcterms:created>
  <dcterms:modified xsi:type="dcterms:W3CDTF">2016-02-19T01:02:14Z</dcterms:modified>
</cp:coreProperties>
</file>