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4" r:id="rId3"/>
  </p:sldMasterIdLst>
  <p:notesMasterIdLst>
    <p:notesMasterId r:id="rId14"/>
  </p:notesMasterIdLst>
  <p:sldIdLst>
    <p:sldId id="257" r:id="rId4"/>
    <p:sldId id="263" r:id="rId5"/>
    <p:sldId id="264" r:id="rId6"/>
    <p:sldId id="265" r:id="rId7"/>
    <p:sldId id="258" r:id="rId8"/>
    <p:sldId id="259" r:id="rId9"/>
    <p:sldId id="260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2222222222227"/>
          <c:y val="8.1339712918660281E-2"/>
          <c:w val="0.55555555555555569"/>
          <c:h val="0.837320574162679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7255">
              <a:solidFill>
                <a:schemeClr val="tx1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FE4132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5176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5176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46</c:v>
                </c:pt>
                <c:pt idx="1">
                  <c:v>2.2000000000000002</c:v>
                </c:pt>
                <c:pt idx="2">
                  <c:v>12.8</c:v>
                </c:pt>
                <c:pt idx="3">
                  <c:v>17.600000000000001</c:v>
                </c:pt>
                <c:pt idx="4">
                  <c:v>21.4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24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2222222222227"/>
          <c:y val="8.1339712918660281E-2"/>
          <c:w val="0.55555555555555569"/>
          <c:h val="0.837320574162679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7255">
              <a:solidFill>
                <a:schemeClr val="tx1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FE4132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5176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5176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41.7</c:v>
                </c:pt>
                <c:pt idx="1">
                  <c:v>3.1</c:v>
                </c:pt>
                <c:pt idx="2">
                  <c:v>21.3</c:v>
                </c:pt>
                <c:pt idx="3">
                  <c:v>8.1999999999999993</c:v>
                </c:pt>
                <c:pt idx="4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24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222222222222227"/>
          <c:y val="8.1339712918660281E-2"/>
          <c:w val="0.55555555555555569"/>
          <c:h val="0.83732057416267969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7255">
              <a:solidFill>
                <a:schemeClr val="tx1"/>
              </a:solidFill>
              <a:prstDash val="solid"/>
            </a:ln>
          </c:spPr>
          <c:explosion val="3"/>
          <c:dPt>
            <c:idx val="0"/>
            <c:bubble3D val="0"/>
            <c:spPr>
              <a:solidFill>
                <a:srgbClr val="FE4132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99CCFF"/>
              </a:solidFill>
              <a:ln w="51767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B0F0"/>
              </a:solidFill>
              <a:ln w="51767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00B050"/>
              </a:solidFill>
              <a:ln w="17255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Sheet1!$B$1:$F$1</c:f>
              <c:numCache>
                <c:formatCode>General</c:formatCode>
                <c:ptCount val="5"/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37.299999999999997</c:v>
                </c:pt>
                <c:pt idx="1">
                  <c:v>3.2</c:v>
                </c:pt>
                <c:pt idx="2">
                  <c:v>19.600000000000001</c:v>
                </c:pt>
                <c:pt idx="3">
                  <c:v>26.3</c:v>
                </c:pt>
                <c:pt idx="4">
                  <c:v>13.6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7">
          <a:noFill/>
        </a:ln>
      </c:spPr>
    </c:plotArea>
    <c:plotVisOnly val="1"/>
    <c:dispBlanksAs val="zero"/>
    <c:showDLblsOverMax val="1"/>
  </c:chart>
  <c:spPr>
    <a:noFill/>
    <a:ln>
      <a:noFill/>
    </a:ln>
  </c:spPr>
  <c:txPr>
    <a:bodyPr/>
    <a:lstStyle/>
    <a:p>
      <a:pPr>
        <a:defRPr sz="24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1327-68EE-4734-B132-946ABC3E8B12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0D3CD-4151-4CF2-ACCF-FC5D459DA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692150"/>
            <a:ext cx="6153150" cy="346233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284" indent="-286263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053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073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1095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117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7137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158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3180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6135EE-BBF1-47A4-85BC-77FD2D4952EA}" type="slidenum">
              <a:rPr lang="en-US" altLang="en-US" sz="120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0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692150"/>
            <a:ext cx="6153150" cy="346233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284" indent="-286263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053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073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1095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117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7137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158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3180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6135EE-BBF1-47A4-85BC-77FD2D4952EA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0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4975" y="692150"/>
            <a:ext cx="6153150" cy="3462338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284" indent="-286263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053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3073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1095" indent="-229010" defTabSz="923994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117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7137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5158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3180" indent="-229010" defTabSz="923994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6135EE-BBF1-47A4-85BC-77FD2D4952EA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15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772" indent="-2847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582" indent="-227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650" indent="-227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9719" indent="-227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7788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5856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925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1994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CBE49DA-BF7B-4B29-BE7E-B178F6CC84E0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960236" y="8835212"/>
            <a:ext cx="3046946" cy="46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3" tIns="45802" rIns="91603" bIns="4580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2FEDF1E-A20E-47DB-A7E7-7C59B955122E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643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9138" y="1163638"/>
            <a:ext cx="5588000" cy="3143250"/>
          </a:xfrm>
          <a:ln/>
        </p:spPr>
      </p:sp>
      <p:sp>
        <p:nvSpPr>
          <p:cNvPr id="14643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46438" name="Slide Number Placeholder 3"/>
          <p:cNvSpPr txBox="1">
            <a:spLocks noGrp="1"/>
          </p:cNvSpPr>
          <p:nvPr/>
        </p:nvSpPr>
        <p:spPr bwMode="auto">
          <a:xfrm>
            <a:off x="3960236" y="8835212"/>
            <a:ext cx="3046946" cy="46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03" tIns="45802" rIns="91603" bIns="4580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334056EA-3D1D-4A1C-9EA6-5B9F58DF0E70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362" indent="-28470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5172" indent="-227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831" indent="-227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900" indent="-227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0969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9037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7106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5175" indent="-227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8FEDB7-BFEA-4A05-B7AA-A21489C7515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97635" name="Rectangle 7"/>
          <p:cNvSpPr txBox="1">
            <a:spLocks noGrp="1" noChangeArrowheads="1"/>
          </p:cNvSpPr>
          <p:nvPr/>
        </p:nvSpPr>
        <p:spPr bwMode="auto">
          <a:xfrm>
            <a:off x="3974556" y="8847934"/>
            <a:ext cx="3058084" cy="46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6" tIns="46187" rIns="92376" bIns="4618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DBBA726-7B20-414E-BBF9-29EC879085A9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763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9738" y="692150"/>
            <a:ext cx="6154737" cy="3462338"/>
          </a:xfrm>
          <a:ln/>
        </p:spPr>
      </p:sp>
      <p:sp>
        <p:nvSpPr>
          <p:cNvPr id="19763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7638" name="Slide Number Placeholder 3"/>
          <p:cNvSpPr txBox="1">
            <a:spLocks noGrp="1"/>
          </p:cNvSpPr>
          <p:nvPr/>
        </p:nvSpPr>
        <p:spPr bwMode="auto">
          <a:xfrm>
            <a:off x="3974556" y="8847934"/>
            <a:ext cx="3058084" cy="46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6" tIns="46187" rIns="92376" bIns="46187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016C65B-7157-4255-9ED8-BFE364ECAB09}" type="slidenum">
              <a:rPr lang="en-US" altLang="en-US">
                <a:solidFill>
                  <a:prstClr val="black"/>
                </a:solidFill>
              </a:rPr>
              <a:pPr algn="r">
                <a:spcBef>
                  <a:spcPct val="0"/>
                </a:spcBef>
              </a:pPr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0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73" indent="-28413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82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1621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8774" indent="-22698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5927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3079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0232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7385" indent="-22698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2024F5-C6A7-4788-9DA4-2342F5C1FBBA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99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5499" r="418" b="10699"/>
          <a:stretch/>
        </p:blipFill>
        <p:spPr>
          <a:xfrm>
            <a:off x="0" y="1904954"/>
            <a:ext cx="12192000" cy="49591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0" y="1034717"/>
            <a:ext cx="12192000" cy="584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  <a:cs typeface="Gisha" panose="020B0502040204020203" pitchFamily="34" charset="-79"/>
            </a:endParaRPr>
          </a:p>
          <a:p>
            <a:endParaRPr lang="en-US" dirty="0">
              <a:solidFill>
                <a:prstClr val="white"/>
              </a:solidFill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141758"/>
              </a:solidFill>
              <a:cs typeface="Gisha" panose="020B0502040204020203" pitchFamily="34" charset="-79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904951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icon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717253"/>
            <a:ext cx="2834640" cy="2834640"/>
          </a:xfrm>
          <a:prstGeom prst="ellipse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1697"/>
            <a:ext cx="12192000" cy="2716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Event Title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94729"/>
            <a:ext cx="12192000" cy="19632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Date/Time/Place</a:t>
            </a:r>
          </a:p>
        </p:txBody>
      </p:sp>
    </p:spTree>
    <p:extLst>
      <p:ext uri="{BB962C8B-B14F-4D97-AF65-F5344CB8AC3E}">
        <p14:creationId xmlns:p14="http://schemas.microsoft.com/office/powerpoint/2010/main" val="35265034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532967" y="1756024"/>
            <a:ext cx="9157447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9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3915" y="6172696"/>
            <a:ext cx="10072599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1918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474262" y="1756024"/>
            <a:ext cx="7261412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9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7165" y="6172696"/>
            <a:ext cx="10059347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696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30"/>
            <a:ext cx="12192000" cy="124534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3388" y="161047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33564" y="161047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3915" y="6185650"/>
            <a:ext cx="9906517" cy="67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0690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8"/>
            <a:ext cx="12192000" cy="61650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3388" y="1209167"/>
            <a:ext cx="5181600" cy="4752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33564" y="1209167"/>
            <a:ext cx="5181600" cy="4752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33673" y="6189343"/>
            <a:ext cx="10032841" cy="66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0080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0675"/>
            <a:ext cx="12192000" cy="1110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105527" y="1829827"/>
            <a:ext cx="5499100" cy="4234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7852" y="1829752"/>
            <a:ext cx="5527675" cy="4234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54157" y="6131860"/>
            <a:ext cx="10112355" cy="726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562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14366"/>
            <a:ext cx="12192000" cy="6826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0679"/>
            <a:ext cx="12192000" cy="8937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33672" y="6176967"/>
            <a:ext cx="9866761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4"/>
          </p:nvPr>
        </p:nvSpPr>
        <p:spPr>
          <a:xfrm>
            <a:off x="609600" y="1896987"/>
            <a:ext cx="10972800" cy="427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97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16933" y="4867839"/>
            <a:ext cx="12208933" cy="19950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5987" y="4867654"/>
            <a:ext cx="12192000" cy="141565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02846"/>
            <a:ext cx="10515600" cy="10858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 userDrawn="1">
            <p:extLst/>
          </p:nvPr>
        </p:nvGraphicFramePr>
        <p:xfrm>
          <a:off x="838201" y="5686883"/>
          <a:ext cx="11017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671"/>
                <a:gridCol w="2621163"/>
                <a:gridCol w="2263983"/>
                <a:gridCol w="3234069"/>
              </a:tblGrid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5400" y="1923775"/>
            <a:ext cx="12166600" cy="2918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Transition Slide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5699100"/>
            <a:ext cx="458749" cy="373913"/>
          </a:xfrm>
          <a:prstGeom prst="rect">
            <a:avLst/>
          </a:prstGeom>
        </p:spPr>
      </p:pic>
      <p:pic>
        <p:nvPicPr>
          <p:cNvPr id="24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0" y="5685649"/>
            <a:ext cx="423076" cy="4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846" y="5514625"/>
            <a:ext cx="715967" cy="715967"/>
          </a:xfrm>
          <a:prstGeom prst="round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2" y="5514622"/>
            <a:ext cx="682653" cy="690484"/>
          </a:xfrm>
          <a:prstGeom prst="round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6" y="286052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645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4EAF-0078-44E2-B476-DB199BF8F1B8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5EEF-FCA1-447C-BC92-55C1584B31D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2897"/>
      </p:ext>
    </p:extLst>
  </p:cSld>
  <p:clrMapOvr>
    <a:masterClrMapping/>
  </p:clrMapOvr>
  <p:transition spd="med">
    <p:pull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A369-7999-4B8D-967D-B64A838DF87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85100"/>
      </p:ext>
    </p:extLst>
  </p:cSld>
  <p:clrMapOvr>
    <a:masterClrMapping/>
  </p:clrMapOvr>
  <p:transition spd="med">
    <p:pull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00A8-4A37-4589-B366-9EEECF2A3249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9C9A-B47B-4FAC-8715-9EB54431266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8595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3485" y="4887944"/>
            <a:ext cx="12195487" cy="1995019"/>
          </a:xfrm>
          <a:prstGeom prst="rect">
            <a:avLst/>
          </a:prstGeom>
        </p:spPr>
      </p:pic>
      <p:pic>
        <p:nvPicPr>
          <p:cNvPr id="20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83" y="5609553"/>
            <a:ext cx="438431" cy="4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51" y="5458352"/>
            <a:ext cx="715967" cy="715967"/>
          </a:xfrm>
          <a:prstGeom prst="round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68" y="5458352"/>
            <a:ext cx="671816" cy="679523"/>
          </a:xfrm>
          <a:prstGeom prst="round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31" y="5643112"/>
            <a:ext cx="455559" cy="371312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 userDrawn="1">
            <p:extLst/>
          </p:nvPr>
        </p:nvGraphicFramePr>
        <p:xfrm>
          <a:off x="776482" y="5575564"/>
          <a:ext cx="11101498" cy="4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68"/>
                <a:gridCol w="2641055"/>
                <a:gridCol w="2281163"/>
                <a:gridCol w="3258612"/>
              </a:tblGrid>
              <a:tr h="42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703246"/>
            <a:ext cx="12169775" cy="50085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Office of</a:t>
            </a:r>
          </a:p>
          <a:p>
            <a:pPr lvl="0"/>
            <a:r>
              <a:rPr lang="en-US" dirty="0" smtClean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25" y="2219918"/>
            <a:ext cx="12157075" cy="278864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268308" y="292798"/>
            <a:ext cx="1033272" cy="969264"/>
          </a:xfrm>
          <a:prstGeom prst="ellipse">
            <a:avLst/>
          </a:prstGeom>
          <a:blipFill dpi="0" rotWithShape="1">
            <a:blip r:embed="rId7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2224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3310-E700-4FDE-81BB-8E2F21E305E2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22C6-984B-4E7F-B9A0-2ABBB43DD59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92132"/>
      </p:ext>
    </p:extLst>
  </p:cSld>
  <p:clrMapOvr>
    <a:masterClrMapping/>
  </p:clrMapOvr>
  <p:transition spd="med">
    <p:pull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060D-CE44-4382-80EA-8A057F46FC2F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EC24-D088-4386-8F8E-34471252E4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90415"/>
      </p:ext>
    </p:extLst>
  </p:cSld>
  <p:clrMapOvr>
    <a:masterClrMapping/>
  </p:clrMapOvr>
  <p:transition spd="med"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5499" r="418" b="10699"/>
          <a:stretch/>
        </p:blipFill>
        <p:spPr>
          <a:xfrm>
            <a:off x="0" y="1904954"/>
            <a:ext cx="12192000" cy="49591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0" y="1034717"/>
            <a:ext cx="12192000" cy="584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  <a:cs typeface="Gisha" panose="020B0502040204020203" pitchFamily="34" charset="-79"/>
            </a:endParaRPr>
          </a:p>
          <a:p>
            <a:endParaRPr lang="en-US" dirty="0">
              <a:solidFill>
                <a:prstClr val="white"/>
              </a:solidFill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141758"/>
              </a:solidFill>
              <a:cs typeface="Gisha" panose="020B0502040204020203" pitchFamily="34" charset="-79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904951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icon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717253"/>
            <a:ext cx="2834640" cy="2834640"/>
          </a:xfrm>
          <a:prstGeom prst="ellipse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1697"/>
            <a:ext cx="12192000" cy="2716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Event Title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94729"/>
            <a:ext cx="12192000" cy="19632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Date/Time/Place</a:t>
            </a:r>
          </a:p>
        </p:txBody>
      </p:sp>
    </p:spTree>
    <p:extLst>
      <p:ext uri="{BB962C8B-B14F-4D97-AF65-F5344CB8AC3E}">
        <p14:creationId xmlns:p14="http://schemas.microsoft.com/office/powerpoint/2010/main" val="25342236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3485" y="4887944"/>
            <a:ext cx="12195487" cy="1995019"/>
          </a:xfrm>
          <a:prstGeom prst="rect">
            <a:avLst/>
          </a:prstGeom>
        </p:spPr>
      </p:pic>
      <p:pic>
        <p:nvPicPr>
          <p:cNvPr id="20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83" y="5609553"/>
            <a:ext cx="438431" cy="4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51" y="5458352"/>
            <a:ext cx="715967" cy="715967"/>
          </a:xfrm>
          <a:prstGeom prst="round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68" y="5458352"/>
            <a:ext cx="671816" cy="679523"/>
          </a:xfrm>
          <a:prstGeom prst="round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31" y="5643112"/>
            <a:ext cx="455559" cy="371312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 userDrawn="1">
            <p:extLst/>
          </p:nvPr>
        </p:nvGraphicFramePr>
        <p:xfrm>
          <a:off x="776482" y="5575564"/>
          <a:ext cx="11101498" cy="4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68"/>
                <a:gridCol w="2641055"/>
                <a:gridCol w="2281163"/>
                <a:gridCol w="3258612"/>
              </a:tblGrid>
              <a:tr h="42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703246"/>
            <a:ext cx="12169775" cy="50085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Office of</a:t>
            </a:r>
          </a:p>
          <a:p>
            <a:pPr lvl="0"/>
            <a:r>
              <a:rPr lang="en-US" dirty="0" smtClean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25" y="2219918"/>
            <a:ext cx="12157075" cy="278864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268308" y="292798"/>
            <a:ext cx="1033272" cy="969264"/>
          </a:xfrm>
          <a:prstGeom prst="ellipse">
            <a:avLst/>
          </a:prstGeom>
          <a:blipFill dpi="0" rotWithShape="1">
            <a:blip r:embed="rId7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1710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" y="430465"/>
            <a:ext cx="1216601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sz="3600" b="1" smtClean="0">
                <a:solidFill>
                  <a:schemeClr val="bg1"/>
                </a:solidFill>
                <a:latin typeface="Cambria" panose="02040503050406030204" pitchFamily="18" charset="0"/>
              </a:rPr>
              <a:t>Click to edit Master title style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8567" y="1756024"/>
            <a:ext cx="10972800" cy="441617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7997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365129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355" y="1825625"/>
            <a:ext cx="5244353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226" y="1825625"/>
            <a:ext cx="527124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6878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half" idx="2"/>
          </p:nvPr>
        </p:nvSpPr>
        <p:spPr>
          <a:xfrm>
            <a:off x="632015" y="1825625"/>
            <a:ext cx="110138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i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468606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" y="88403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Subtitle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20418" y="6176967"/>
            <a:ext cx="10027809" cy="681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 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772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3485" y="4887944"/>
            <a:ext cx="12195487" cy="1995019"/>
          </a:xfrm>
          <a:prstGeom prst="rect">
            <a:avLst/>
          </a:prstGeom>
        </p:spPr>
      </p:pic>
      <p:pic>
        <p:nvPicPr>
          <p:cNvPr id="20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83" y="5609553"/>
            <a:ext cx="438431" cy="4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51" y="5458352"/>
            <a:ext cx="715967" cy="715967"/>
          </a:xfrm>
          <a:prstGeom prst="round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68" y="5458352"/>
            <a:ext cx="671816" cy="679523"/>
          </a:xfrm>
          <a:prstGeom prst="round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31" y="5643112"/>
            <a:ext cx="455559" cy="37131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 userDrawn="1">
            <p:extLst/>
          </p:nvPr>
        </p:nvGraphicFramePr>
        <p:xfrm>
          <a:off x="776482" y="5575564"/>
          <a:ext cx="11101498" cy="4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68"/>
                <a:gridCol w="2641055"/>
                <a:gridCol w="2281163"/>
                <a:gridCol w="3258612"/>
              </a:tblGrid>
              <a:tr h="42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502-4545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02846"/>
            <a:ext cx="10515600" cy="10858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1600204"/>
            <a:ext cx="12169775" cy="41116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Transition Slide Title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268308" y="292798"/>
            <a:ext cx="1033272" cy="969264"/>
          </a:xfrm>
          <a:prstGeom prst="ellipse">
            <a:avLst/>
          </a:prstGeom>
          <a:blipFill dpi="0" rotWithShape="1">
            <a:blip r:embed="rId7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9745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-689" r="418" b="10698"/>
          <a:stretch/>
        </p:blipFill>
        <p:spPr>
          <a:xfrm>
            <a:off x="0" y="-130628"/>
            <a:ext cx="12192000" cy="6994682"/>
          </a:xfrm>
          <a:prstGeom prst="rect">
            <a:avLst/>
          </a:prstGeom>
        </p:spPr>
      </p:pic>
      <p:pic>
        <p:nvPicPr>
          <p:cNvPr id="7" name="Picture 6" descr="icon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717253"/>
            <a:ext cx="2834640" cy="2834640"/>
          </a:xfrm>
          <a:prstGeom prst="ellipse">
            <a:avLst/>
          </a:prstGeom>
          <a:noFill/>
        </p:spPr>
      </p:pic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1697"/>
            <a:ext cx="12192000" cy="2716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Event Title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94729"/>
            <a:ext cx="12192000" cy="19632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Date/Time/Place</a:t>
            </a:r>
          </a:p>
        </p:txBody>
      </p:sp>
    </p:spTree>
    <p:extLst>
      <p:ext uri="{BB962C8B-B14F-4D97-AF65-F5344CB8AC3E}">
        <p14:creationId xmlns:p14="http://schemas.microsoft.com/office/powerpoint/2010/main" val="254002755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16933" y="4867839"/>
            <a:ext cx="12208933" cy="19950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 userDrawn="1">
            <p:extLst/>
          </p:nvPr>
        </p:nvGraphicFramePr>
        <p:xfrm>
          <a:off x="838201" y="5686883"/>
          <a:ext cx="11017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671"/>
                <a:gridCol w="2621163"/>
                <a:gridCol w="2263983"/>
                <a:gridCol w="3234069"/>
              </a:tblGrid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5699100"/>
            <a:ext cx="458749" cy="373913"/>
          </a:xfrm>
          <a:prstGeom prst="rect">
            <a:avLst/>
          </a:prstGeom>
        </p:spPr>
      </p:pic>
      <p:pic>
        <p:nvPicPr>
          <p:cNvPr id="43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0" y="5685649"/>
            <a:ext cx="423076" cy="4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846" y="5514625"/>
            <a:ext cx="715967" cy="715967"/>
          </a:xfrm>
          <a:prstGeom prst="round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2" y="5514622"/>
            <a:ext cx="682653" cy="690484"/>
          </a:xfrm>
          <a:prstGeom prst="roundRect">
            <a:avLst/>
          </a:prstGeom>
        </p:spPr>
      </p:pic>
      <p:sp>
        <p:nvSpPr>
          <p:cNvPr id="4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1008134"/>
            <a:ext cx="12169775" cy="47036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Office of Research and Data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1" hasCustomPrompt="1"/>
          </p:nvPr>
        </p:nvSpPr>
        <p:spPr>
          <a:xfrm>
            <a:off x="9525" y="2030413"/>
            <a:ext cx="12157075" cy="2836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2800"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2800"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2800"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28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6" y="286052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13890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" y="430465"/>
            <a:ext cx="1216601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sz="3600" b="1" smtClean="0">
                <a:solidFill>
                  <a:schemeClr val="bg1"/>
                </a:solidFill>
                <a:latin typeface="Cambria" panose="02040503050406030204" pitchFamily="18" charset="0"/>
              </a:rPr>
              <a:t>Click to edit Master title style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8567" y="1756024"/>
            <a:ext cx="10972800" cy="441617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0953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5121" y="1756024"/>
            <a:ext cx="10986247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31"/>
            <a:ext cx="12192000" cy="120817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2" y="6172696"/>
            <a:ext cx="10152111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224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532967" y="1756024"/>
            <a:ext cx="9157447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9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3915" y="6172696"/>
            <a:ext cx="10072599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4191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474262" y="1756024"/>
            <a:ext cx="7261412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9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7165" y="6172696"/>
            <a:ext cx="10059347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4872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30"/>
            <a:ext cx="12192000" cy="124534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3388" y="161047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33564" y="161047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3915" y="6185650"/>
            <a:ext cx="9906517" cy="67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32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8"/>
            <a:ext cx="12192000" cy="61650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3388" y="1209167"/>
            <a:ext cx="5181600" cy="4752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33564" y="1209167"/>
            <a:ext cx="5181600" cy="4752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33673" y="6189343"/>
            <a:ext cx="10032841" cy="66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0073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0675"/>
            <a:ext cx="12192000" cy="1110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105527" y="1829827"/>
            <a:ext cx="5499100" cy="4234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7852" y="1829752"/>
            <a:ext cx="5527675" cy="4234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54157" y="6131860"/>
            <a:ext cx="10112355" cy="726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8235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14366"/>
            <a:ext cx="12192000" cy="6826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0679"/>
            <a:ext cx="12192000" cy="8937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33672" y="6176967"/>
            <a:ext cx="9866761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4"/>
          </p:nvPr>
        </p:nvSpPr>
        <p:spPr>
          <a:xfrm>
            <a:off x="609600" y="1896987"/>
            <a:ext cx="10972800" cy="427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63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16933" y="4867839"/>
            <a:ext cx="12208933" cy="19950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5987" y="4867654"/>
            <a:ext cx="12192000" cy="141565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02846"/>
            <a:ext cx="10515600" cy="10858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 userDrawn="1">
            <p:extLst/>
          </p:nvPr>
        </p:nvGraphicFramePr>
        <p:xfrm>
          <a:off x="838201" y="5686883"/>
          <a:ext cx="11017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671"/>
                <a:gridCol w="2621163"/>
                <a:gridCol w="2263983"/>
                <a:gridCol w="3234069"/>
              </a:tblGrid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5400" y="1923775"/>
            <a:ext cx="12166600" cy="2918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Transition Slide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5699100"/>
            <a:ext cx="458749" cy="373913"/>
          </a:xfrm>
          <a:prstGeom prst="rect">
            <a:avLst/>
          </a:prstGeom>
        </p:spPr>
      </p:pic>
      <p:pic>
        <p:nvPicPr>
          <p:cNvPr id="24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0" y="5685649"/>
            <a:ext cx="423076" cy="4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846" y="5514625"/>
            <a:ext cx="715967" cy="715967"/>
          </a:xfrm>
          <a:prstGeom prst="round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2" y="5514622"/>
            <a:ext cx="682653" cy="690484"/>
          </a:xfrm>
          <a:prstGeom prst="round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6" y="286052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8010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4EAF-0078-44E2-B476-DB199BF8F1B8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5EEF-FCA1-447C-BC92-55C1584B31D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84796"/>
      </p:ext>
    </p:extLst>
  </p:cSld>
  <p:clrMapOvr>
    <a:masterClrMapping/>
  </p:clrMapOvr>
  <p:transition spd="med">
    <p:pull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A369-7999-4B8D-967D-B64A838DF87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72929"/>
      </p:ext>
    </p:extLst>
  </p:cSld>
  <p:clrMapOvr>
    <a:masterClrMapping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365129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355" y="1825625"/>
            <a:ext cx="5244353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226" y="1825625"/>
            <a:ext cx="527124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2478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00A8-4A37-4589-B366-9EEECF2A3249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9C9A-B47B-4FAC-8715-9EB54431266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87217"/>
      </p:ext>
    </p:extLst>
  </p:cSld>
  <p:clrMapOvr>
    <a:masterClrMapping/>
  </p:clrMapOvr>
  <p:transition spd="med">
    <p:pull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3310-E700-4FDE-81BB-8E2F21E305E2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22C6-984B-4E7F-B9A0-2ABBB43DD59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49247"/>
      </p:ext>
    </p:extLst>
  </p:cSld>
  <p:clrMapOvr>
    <a:masterClrMapping/>
  </p:clrMapOvr>
  <p:transition spd="med">
    <p:pull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060D-CE44-4382-80EA-8A057F46FC2F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EC24-D088-4386-8F8E-34471252E4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58877"/>
      </p:ext>
    </p:extLst>
  </p:cSld>
  <p:clrMapOvr>
    <a:masterClrMapping/>
  </p:clrMapOvr>
  <p:transition spd="med">
    <p:pull dir="r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5499" r="418" b="10699"/>
          <a:stretch/>
        </p:blipFill>
        <p:spPr>
          <a:xfrm>
            <a:off x="0" y="1904954"/>
            <a:ext cx="12192000" cy="49591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0" y="1034717"/>
            <a:ext cx="12192000" cy="58432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  <a:cs typeface="Gisha" panose="020B0502040204020203" pitchFamily="34" charset="-79"/>
            </a:endParaRPr>
          </a:p>
          <a:p>
            <a:endParaRPr lang="en-US" dirty="0">
              <a:solidFill>
                <a:prstClr val="white"/>
              </a:solidFill>
              <a:cs typeface="Gisha" panose="020B0502040204020203" pitchFamily="34" charset="-79"/>
            </a:endParaRPr>
          </a:p>
          <a:p>
            <a:pPr>
              <a:lnSpc>
                <a:spcPct val="150000"/>
              </a:lnSpc>
            </a:pPr>
            <a:endParaRPr lang="en-US" sz="1400" dirty="0">
              <a:solidFill>
                <a:srgbClr val="141758"/>
              </a:solidFill>
              <a:cs typeface="Gisha" panose="020B0502040204020203" pitchFamily="34" charset="-79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904951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icon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717253"/>
            <a:ext cx="2834640" cy="2834640"/>
          </a:xfrm>
          <a:prstGeom prst="ellipse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1697"/>
            <a:ext cx="12192000" cy="2716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Event Title</a:t>
            </a:r>
          </a:p>
          <a:p>
            <a:pPr lvl="0"/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94729"/>
            <a:ext cx="12192000" cy="19632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Date/Time/Place</a:t>
            </a:r>
          </a:p>
        </p:txBody>
      </p:sp>
    </p:spTree>
    <p:extLst>
      <p:ext uri="{BB962C8B-B14F-4D97-AF65-F5344CB8AC3E}">
        <p14:creationId xmlns:p14="http://schemas.microsoft.com/office/powerpoint/2010/main" val="173763903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3485" y="4887944"/>
            <a:ext cx="12195487" cy="1995019"/>
          </a:xfrm>
          <a:prstGeom prst="rect">
            <a:avLst/>
          </a:prstGeom>
        </p:spPr>
      </p:pic>
      <p:pic>
        <p:nvPicPr>
          <p:cNvPr id="20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83" y="5609553"/>
            <a:ext cx="438431" cy="4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51" y="5458352"/>
            <a:ext cx="715967" cy="715967"/>
          </a:xfrm>
          <a:prstGeom prst="round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68" y="5458352"/>
            <a:ext cx="671816" cy="679523"/>
          </a:xfrm>
          <a:prstGeom prst="round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31" y="5643112"/>
            <a:ext cx="455559" cy="371312"/>
          </a:xfrm>
          <a:prstGeom prst="rect">
            <a:avLst/>
          </a:prstGeom>
        </p:spPr>
      </p:pic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 userDrawn="1">
            <p:extLst/>
          </p:nvPr>
        </p:nvGraphicFramePr>
        <p:xfrm>
          <a:off x="776482" y="5575564"/>
          <a:ext cx="11101498" cy="4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68"/>
                <a:gridCol w="2641055"/>
                <a:gridCol w="2281163"/>
                <a:gridCol w="3258612"/>
              </a:tblGrid>
              <a:tr h="42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703246"/>
            <a:ext cx="12169775" cy="50085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Office of</a:t>
            </a:r>
          </a:p>
          <a:p>
            <a:pPr lvl="0"/>
            <a:r>
              <a:rPr lang="en-US" dirty="0" smtClean="0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25" y="2219918"/>
            <a:ext cx="12157075" cy="278864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28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268308" y="292798"/>
            <a:ext cx="1033272" cy="969264"/>
          </a:xfrm>
          <a:prstGeom prst="ellipse">
            <a:avLst/>
          </a:prstGeom>
          <a:blipFill dpi="0" rotWithShape="1">
            <a:blip r:embed="rId7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4534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" y="430465"/>
            <a:ext cx="1216601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Calisto MT" panose="02040603050505030304" pitchFamily="18" charset="0"/>
              </a:defRPr>
            </a:lvl1pPr>
          </a:lstStyle>
          <a:p>
            <a:r>
              <a:rPr lang="en-US" sz="3600" b="1" smtClean="0">
                <a:solidFill>
                  <a:schemeClr val="bg1"/>
                </a:solidFill>
                <a:latin typeface="Cambria" panose="02040503050406030204" pitchFamily="18" charset="0"/>
              </a:rPr>
              <a:t>Click to edit Master title style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18567" y="1756024"/>
            <a:ext cx="10972800" cy="441617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0169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Si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365129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2355" y="1825625"/>
            <a:ext cx="5244353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3226" y="1825625"/>
            <a:ext cx="5271247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078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half" idx="2"/>
          </p:nvPr>
        </p:nvSpPr>
        <p:spPr>
          <a:xfrm>
            <a:off x="632015" y="1825625"/>
            <a:ext cx="110138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i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468606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" y="88403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Subtitle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20418" y="6176967"/>
            <a:ext cx="10027809" cy="681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 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264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3485" y="4887944"/>
            <a:ext cx="12195487" cy="1995019"/>
          </a:xfrm>
          <a:prstGeom prst="rect">
            <a:avLst/>
          </a:prstGeom>
        </p:spPr>
      </p:pic>
      <p:pic>
        <p:nvPicPr>
          <p:cNvPr id="20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83" y="5609553"/>
            <a:ext cx="438431" cy="4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51" y="5458352"/>
            <a:ext cx="715967" cy="715967"/>
          </a:xfrm>
          <a:prstGeom prst="round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68" y="5458352"/>
            <a:ext cx="671816" cy="679523"/>
          </a:xfrm>
          <a:prstGeom prst="round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31" y="5643112"/>
            <a:ext cx="455559" cy="37131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 userDrawn="1">
            <p:extLst/>
          </p:nvPr>
        </p:nvGraphicFramePr>
        <p:xfrm>
          <a:off x="776482" y="5575564"/>
          <a:ext cx="11101498" cy="4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68"/>
                <a:gridCol w="2641055"/>
                <a:gridCol w="2281163"/>
                <a:gridCol w="3258612"/>
              </a:tblGrid>
              <a:tr h="42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502-4545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02846"/>
            <a:ext cx="10515600" cy="10858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1600204"/>
            <a:ext cx="12169775" cy="41116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Transition Slide Title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268308" y="292798"/>
            <a:ext cx="1033272" cy="969264"/>
          </a:xfrm>
          <a:prstGeom prst="ellipse">
            <a:avLst/>
          </a:prstGeom>
          <a:blipFill dpi="0" rotWithShape="1">
            <a:blip r:embed="rId7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2736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-689" r="418" b="10698"/>
          <a:stretch/>
        </p:blipFill>
        <p:spPr>
          <a:xfrm>
            <a:off x="0" y="-130628"/>
            <a:ext cx="12192000" cy="6994682"/>
          </a:xfrm>
          <a:prstGeom prst="rect">
            <a:avLst/>
          </a:prstGeom>
        </p:spPr>
      </p:pic>
      <p:pic>
        <p:nvPicPr>
          <p:cNvPr id="7" name="Picture 6" descr="icon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717253"/>
            <a:ext cx="2834640" cy="2834640"/>
          </a:xfrm>
          <a:prstGeom prst="ellipse">
            <a:avLst/>
          </a:prstGeom>
          <a:noFill/>
        </p:spPr>
      </p:pic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1697"/>
            <a:ext cx="12192000" cy="2716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Event Title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94729"/>
            <a:ext cx="12192000" cy="19632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Date/Time/Place</a:t>
            </a:r>
          </a:p>
        </p:txBody>
      </p:sp>
    </p:spTree>
    <p:extLst>
      <p:ext uri="{BB962C8B-B14F-4D97-AF65-F5344CB8AC3E}">
        <p14:creationId xmlns:p14="http://schemas.microsoft.com/office/powerpoint/2010/main" val="173912704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half" idx="2"/>
          </p:nvPr>
        </p:nvSpPr>
        <p:spPr>
          <a:xfrm>
            <a:off x="632015" y="1825625"/>
            <a:ext cx="11013887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i="1" smtClean="0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0" y="468606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" y="88403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Subtitle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20418" y="6176967"/>
            <a:ext cx="10027809" cy="681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>
              <a:buNone/>
              <a:defRPr sz="1600"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 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10885677" y="5626071"/>
            <a:ext cx="1033272" cy="969264"/>
          </a:xfrm>
          <a:prstGeom prst="ellipse">
            <a:avLst/>
          </a:prstGeom>
          <a:blipFill dpi="0" rotWithShape="1">
            <a:blip r:embed="rId2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3504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16933" y="4867839"/>
            <a:ext cx="12208933" cy="19950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 userDrawn="1">
            <p:extLst/>
          </p:nvPr>
        </p:nvGraphicFramePr>
        <p:xfrm>
          <a:off x="838201" y="5686883"/>
          <a:ext cx="11017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671"/>
                <a:gridCol w="2621163"/>
                <a:gridCol w="2263983"/>
                <a:gridCol w="3234069"/>
              </a:tblGrid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5699100"/>
            <a:ext cx="458749" cy="373913"/>
          </a:xfrm>
          <a:prstGeom prst="rect">
            <a:avLst/>
          </a:prstGeom>
        </p:spPr>
      </p:pic>
      <p:pic>
        <p:nvPicPr>
          <p:cNvPr id="43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0" y="5685649"/>
            <a:ext cx="423076" cy="4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846" y="5514625"/>
            <a:ext cx="715967" cy="715967"/>
          </a:xfrm>
          <a:prstGeom prst="round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2" y="5514622"/>
            <a:ext cx="682653" cy="690484"/>
          </a:xfrm>
          <a:prstGeom prst="roundRect">
            <a:avLst/>
          </a:prstGeom>
        </p:spPr>
      </p:pic>
      <p:sp>
        <p:nvSpPr>
          <p:cNvPr id="4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1008134"/>
            <a:ext cx="12169775" cy="47036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Office of Research and Data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1" hasCustomPrompt="1"/>
          </p:nvPr>
        </p:nvSpPr>
        <p:spPr>
          <a:xfrm>
            <a:off x="9525" y="2030413"/>
            <a:ext cx="12157075" cy="2836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2800"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2800"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2800"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28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6" y="286052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5439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5121" y="1756024"/>
            <a:ext cx="10986247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31"/>
            <a:ext cx="12192000" cy="120817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2" y="6172696"/>
            <a:ext cx="10152111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286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532967" y="1756024"/>
            <a:ext cx="9157447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9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3915" y="6172696"/>
            <a:ext cx="10072599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9169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2474262" y="1756024"/>
            <a:ext cx="7261412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9"/>
            <a:ext cx="12192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07165" y="6172696"/>
            <a:ext cx="10059347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2544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30"/>
            <a:ext cx="12192000" cy="124534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3388" y="161047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33564" y="1610472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93915" y="6185650"/>
            <a:ext cx="9906517" cy="67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5711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28"/>
            <a:ext cx="12192000" cy="61650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63388" y="1209167"/>
            <a:ext cx="5181600" cy="4752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333564" y="1209167"/>
            <a:ext cx="5181600" cy="47526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33673" y="6189343"/>
            <a:ext cx="10032841" cy="668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807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0675"/>
            <a:ext cx="12192000" cy="11105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105527" y="1829827"/>
            <a:ext cx="5499100" cy="4234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577852" y="1829752"/>
            <a:ext cx="5527675" cy="42348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54157" y="6131860"/>
            <a:ext cx="10112355" cy="726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2633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14366"/>
            <a:ext cx="12192000" cy="68262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b="1" i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20679"/>
            <a:ext cx="12192000" cy="8937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Chart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33672" y="6176967"/>
            <a:ext cx="9866761" cy="6810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>
              <a:buFontTx/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4"/>
          </p:nvPr>
        </p:nvSpPr>
        <p:spPr>
          <a:xfrm>
            <a:off x="609600" y="1896987"/>
            <a:ext cx="10972800" cy="4279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765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16933" y="4867839"/>
            <a:ext cx="12208933" cy="19950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5987" y="4867654"/>
            <a:ext cx="12192000" cy="141565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02846"/>
            <a:ext cx="10515600" cy="10858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 userDrawn="1">
            <p:extLst/>
          </p:nvPr>
        </p:nvGraphicFramePr>
        <p:xfrm>
          <a:off x="838201" y="5686883"/>
          <a:ext cx="11017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671"/>
                <a:gridCol w="2621163"/>
                <a:gridCol w="2263983"/>
                <a:gridCol w="3234069"/>
              </a:tblGrid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sz="quarter" idx="13" hasCustomPrompt="1"/>
          </p:nvPr>
        </p:nvSpPr>
        <p:spPr>
          <a:xfrm>
            <a:off x="25400" y="1923775"/>
            <a:ext cx="12166600" cy="29183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40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Transition Slide Title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5699100"/>
            <a:ext cx="458749" cy="373913"/>
          </a:xfrm>
          <a:prstGeom prst="rect">
            <a:avLst/>
          </a:prstGeom>
        </p:spPr>
      </p:pic>
      <p:pic>
        <p:nvPicPr>
          <p:cNvPr id="24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0" y="5685649"/>
            <a:ext cx="423076" cy="4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846" y="5514625"/>
            <a:ext cx="715967" cy="715967"/>
          </a:xfrm>
          <a:prstGeom prst="round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2" y="5514622"/>
            <a:ext cx="682653" cy="690484"/>
          </a:xfrm>
          <a:prstGeom prst="round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6" y="286052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9881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4EAF-0078-44E2-B476-DB199BF8F1B8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5EEF-FCA1-447C-BC92-55C1584B31D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63406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o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3485" y="4887944"/>
            <a:ext cx="12195487" cy="1995019"/>
          </a:xfrm>
          <a:prstGeom prst="rect">
            <a:avLst/>
          </a:prstGeom>
        </p:spPr>
      </p:pic>
      <p:pic>
        <p:nvPicPr>
          <p:cNvPr id="20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283" y="5609553"/>
            <a:ext cx="438431" cy="43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051" y="5458352"/>
            <a:ext cx="715967" cy="715967"/>
          </a:xfrm>
          <a:prstGeom prst="round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668" y="5458352"/>
            <a:ext cx="671816" cy="679523"/>
          </a:xfrm>
          <a:prstGeom prst="round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31" y="5643112"/>
            <a:ext cx="455559" cy="37131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 userDrawn="1">
            <p:extLst/>
          </p:nvPr>
        </p:nvGraphicFramePr>
        <p:xfrm>
          <a:off x="776482" y="5575564"/>
          <a:ext cx="11101498" cy="42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68"/>
                <a:gridCol w="2641055"/>
                <a:gridCol w="2281163"/>
                <a:gridCol w="3258612"/>
              </a:tblGrid>
              <a:tr h="420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502-4545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z="1800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02846"/>
            <a:ext cx="10515600" cy="108589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1600204"/>
            <a:ext cx="12169775" cy="411160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Transition Slide Title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268308" y="292798"/>
            <a:ext cx="1033272" cy="969264"/>
          </a:xfrm>
          <a:prstGeom prst="ellipse">
            <a:avLst/>
          </a:prstGeom>
          <a:blipFill dpi="0" rotWithShape="1">
            <a:blip r:embed="rId7" cstate="print">
              <a:alphaModFix amt="4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7001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A369-7999-4B8D-967D-B64A838DF87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22979"/>
      </p:ext>
    </p:extLst>
  </p:cSld>
  <p:clrMapOvr>
    <a:masterClrMapping/>
  </p:clrMapOvr>
  <p:transition spd="med">
    <p:pull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600A8-4A37-4589-B366-9EEECF2A3249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69C9A-B47B-4FAC-8715-9EB54431266F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63692"/>
      </p:ext>
    </p:extLst>
  </p:cSld>
  <p:clrMapOvr>
    <a:masterClrMapping/>
  </p:clrMapOvr>
  <p:transition spd="med">
    <p:pull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13310-E700-4FDE-81BB-8E2F21E305E2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22C6-984B-4E7F-B9A0-2ABBB43DD59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14190"/>
      </p:ext>
    </p:extLst>
  </p:cSld>
  <p:clrMapOvr>
    <a:masterClrMapping/>
  </p:clrMapOvr>
  <p:transition spd="med">
    <p:pull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B060D-CE44-4382-80EA-8A057F46FC2F}" type="datetime1">
              <a:rPr lang="en-US">
                <a:solidFill>
                  <a:prstClr val="black"/>
                </a:solidFill>
              </a:rPr>
              <a:pPr>
                <a:defRPr/>
              </a:pPr>
              <a:t>2/22/2016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6EC24-D088-4386-8F8E-34471252E4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49038"/>
      </p:ext>
    </p:extLst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-689" r="418" b="10698"/>
          <a:stretch/>
        </p:blipFill>
        <p:spPr>
          <a:xfrm>
            <a:off x="0" y="-130628"/>
            <a:ext cx="12192000" cy="6994682"/>
          </a:xfrm>
          <a:prstGeom prst="rect">
            <a:avLst/>
          </a:prstGeom>
        </p:spPr>
      </p:pic>
      <p:pic>
        <p:nvPicPr>
          <p:cNvPr id="7" name="Picture 6" descr="icon1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717253"/>
            <a:ext cx="2834640" cy="2834640"/>
          </a:xfrm>
          <a:prstGeom prst="ellipse">
            <a:avLst/>
          </a:prstGeom>
          <a:noFill/>
        </p:spPr>
      </p:pic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41697"/>
            <a:ext cx="12192000" cy="27163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Event Title</a:t>
            </a:r>
          </a:p>
          <a:p>
            <a:pPr lvl="0"/>
            <a:endParaRPr lang="en-US" dirty="0" smtClean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94729"/>
            <a:ext cx="12192000" cy="19632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Date/Time/Place</a:t>
            </a:r>
          </a:p>
        </p:txBody>
      </p:sp>
    </p:spTree>
    <p:extLst>
      <p:ext uri="{BB962C8B-B14F-4D97-AF65-F5344CB8AC3E}">
        <p14:creationId xmlns:p14="http://schemas.microsoft.com/office/powerpoint/2010/main" val="287900908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53335" r="476" b="25277"/>
          <a:stretch/>
        </p:blipFill>
        <p:spPr>
          <a:xfrm>
            <a:off x="-16933" y="4867839"/>
            <a:ext cx="12208933" cy="199501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07" y="4867654"/>
            <a:ext cx="12192000" cy="141565"/>
          </a:xfrm>
          <a:prstGeom prst="rec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 userDrawn="1">
            <p:extLst/>
          </p:nvPr>
        </p:nvGraphicFramePr>
        <p:xfrm>
          <a:off x="838201" y="5686883"/>
          <a:ext cx="11017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8671"/>
                <a:gridCol w="2621163"/>
                <a:gridCol w="2263983"/>
                <a:gridCol w="3234069"/>
              </a:tblGrid>
              <a:tr h="314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www.ussc.gov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(202) 502-4500</a:t>
                      </a:r>
                      <a:endParaRPr lang="en-US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@</a:t>
                      </a:r>
                      <a:r>
                        <a:rPr lang="en-US" sz="1800" b="1" u="none" kern="1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theusscgov</a:t>
                      </a:r>
                      <a:endParaRPr lang="en-US" sz="1800" b="1" u="none" kern="1200" baseline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pubaffairs@ussc.gov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5699100"/>
            <a:ext cx="458749" cy="373913"/>
          </a:xfrm>
          <a:prstGeom prst="rect">
            <a:avLst/>
          </a:prstGeom>
        </p:spPr>
      </p:pic>
      <p:pic>
        <p:nvPicPr>
          <p:cNvPr id="43" name="Picture 2" descr="http://www.clker.com/cliparts/y/D/Q/T/v/U/purple-phone-logo1-md.png"/>
          <p:cNvPicPr>
            <a:picLocks noChangeAspect="1" noChangeArrowheads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70" y="5685649"/>
            <a:ext cx="423076" cy="4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846" y="5514625"/>
            <a:ext cx="715967" cy="715967"/>
          </a:xfrm>
          <a:prstGeom prst="round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932" y="5514622"/>
            <a:ext cx="682653" cy="690484"/>
          </a:xfrm>
          <a:prstGeom prst="roundRect">
            <a:avLst/>
          </a:prstGeom>
        </p:spPr>
      </p:pic>
      <p:sp>
        <p:nvSpPr>
          <p:cNvPr id="4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234" y="1008134"/>
            <a:ext cx="12169775" cy="47036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>
                <a:solidFill>
                  <a:schemeClr val="bg1"/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Office of Research and Data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1" hasCustomPrompt="1"/>
          </p:nvPr>
        </p:nvSpPr>
        <p:spPr>
          <a:xfrm>
            <a:off x="9525" y="2030413"/>
            <a:ext cx="12157075" cy="2836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 marL="457178" indent="0" algn="ctr">
              <a:buFontTx/>
              <a:buNone/>
              <a:defRPr sz="2800">
                <a:latin typeface="Cambria" panose="02040503050406030204" pitchFamily="18" charset="0"/>
              </a:defRPr>
            </a:lvl2pPr>
            <a:lvl3pPr marL="914354" indent="0" algn="ctr">
              <a:buFontTx/>
              <a:buNone/>
              <a:defRPr sz="2800">
                <a:latin typeface="Cambria" panose="02040503050406030204" pitchFamily="18" charset="0"/>
              </a:defRPr>
            </a:lvl3pPr>
            <a:lvl4pPr marL="1371532" indent="0" algn="ctr">
              <a:buFontTx/>
              <a:buNone/>
              <a:defRPr sz="2800">
                <a:latin typeface="Cambria" panose="02040503050406030204" pitchFamily="18" charset="0"/>
              </a:defRPr>
            </a:lvl4pPr>
            <a:lvl5pPr marL="1828709" indent="0" algn="ctr">
              <a:buFontTx/>
              <a:buNone/>
              <a:defRPr sz="2800"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6" y="286052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512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33000">
              <a:schemeClr val="bg1">
                <a:lumMod val="85000"/>
              </a:schemeClr>
            </a:gs>
            <a:gs pos="66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05121" y="1756024"/>
            <a:ext cx="10986247" cy="4351338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0" y="365131"/>
            <a:ext cx="12192000" cy="120817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9422813" y="1376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Lucida Sans Typewriter" panose="020B0509030504030204" pitchFamily="49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1AC8C4-DF53-41E4-9B63-028525CDAC99}" type="slidenum">
              <a:rPr lang="en-US" smtClean="0">
                <a:solidFill>
                  <a:srgbClr val="4472C4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2" y="6172696"/>
            <a:ext cx="10152111" cy="685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  <a:lvl2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2pPr>
            <a:lvl3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3pPr>
            <a:lvl4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4pPr>
            <a:lvl5pPr>
              <a:defRPr sz="16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SOURCE: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33" y="5688348"/>
            <a:ext cx="1029825" cy="9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7882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3000">
              <a:schemeClr val="accent5">
                <a:lumMod val="75000"/>
              </a:schemeClr>
            </a:gs>
            <a:gs pos="66000">
              <a:schemeClr val="accent5">
                <a:lumMod val="75000"/>
              </a:schemeClr>
            </a:gs>
            <a:gs pos="97000">
              <a:schemeClr val="accent5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7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 spd="med">
    <p:pull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3000">
              <a:schemeClr val="accent5">
                <a:lumMod val="75000"/>
              </a:schemeClr>
            </a:gs>
            <a:gs pos="66000">
              <a:schemeClr val="accent5">
                <a:lumMod val="75000"/>
              </a:schemeClr>
            </a:gs>
            <a:gs pos="97000">
              <a:schemeClr val="accent5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03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transition spd="med">
    <p:pull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33000">
              <a:schemeClr val="accent5">
                <a:lumMod val="75000"/>
              </a:schemeClr>
            </a:gs>
            <a:gs pos="66000">
              <a:schemeClr val="accent5">
                <a:lumMod val="75000"/>
              </a:schemeClr>
            </a:gs>
            <a:gs pos="97000">
              <a:schemeClr val="accent5">
                <a:lumMod val="5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transition spd="med">
    <p:pull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141697"/>
            <a:ext cx="12192000" cy="1202813"/>
          </a:xfrm>
        </p:spPr>
        <p:txBody>
          <a:bodyPr/>
          <a:lstStyle/>
          <a:p>
            <a:r>
              <a:rPr lang="en-US" b="1" dirty="0" smtClean="0"/>
              <a:t>Departures and Variances</a:t>
            </a:r>
          </a:p>
          <a:p>
            <a:r>
              <a:rPr lang="en-US" b="1" dirty="0" smtClean="0"/>
              <a:t>Kansas City, MO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823284"/>
            <a:ext cx="12192000" cy="673768"/>
          </a:xfrm>
        </p:spPr>
        <p:txBody>
          <a:bodyPr/>
          <a:lstStyle/>
          <a:p>
            <a:r>
              <a:rPr lang="en-US" sz="3600" b="1" dirty="0" smtClean="0"/>
              <a:t>February </a:t>
            </a:r>
            <a:r>
              <a:rPr lang="en-US" sz="3600" b="1" dirty="0"/>
              <a:t>2</a:t>
            </a:r>
            <a:r>
              <a:rPr lang="en-US" sz="3600" b="1" dirty="0" smtClean="0"/>
              <a:t>5</a:t>
            </a:r>
            <a:r>
              <a:rPr lang="en-US" sz="3600" b="1" dirty="0" smtClean="0"/>
              <a:t>, </a:t>
            </a:r>
            <a:r>
              <a:rPr lang="en-US" sz="3600" b="1" dirty="0" smtClean="0"/>
              <a:t>2016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636940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692" y="755700"/>
            <a:ext cx="3407080" cy="316908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04658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5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b="1" dirty="0"/>
              <a:t>Position of Sentences in Relation to Guideline Range </a:t>
            </a:r>
            <a:br>
              <a:rPr lang="en-US" altLang="en-US" sz="3200" b="1" dirty="0"/>
            </a:br>
            <a:r>
              <a:rPr lang="en-US" altLang="en-US" sz="3200" b="1" dirty="0"/>
              <a:t>National - FY </a:t>
            </a:r>
            <a:r>
              <a:rPr lang="en-US" altLang="en-US" sz="3200" b="1" dirty="0" smtClean="0"/>
              <a:t>2014</a:t>
            </a:r>
            <a:endParaRPr lang="en-US" altLang="en-US" sz="3200" b="1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854495"/>
              </p:ext>
            </p:extLst>
          </p:nvPr>
        </p:nvGraphicFramePr>
        <p:xfrm>
          <a:off x="2259144" y="1208120"/>
          <a:ext cx="7966075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532243" y="2801357"/>
            <a:ext cx="1809325" cy="181588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Within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Guideline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Range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46.0%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8015424" y="5238529"/>
            <a:ext cx="220370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Above</a:t>
            </a:r>
            <a:br>
              <a:rPr lang="en-US" altLang="en-US" sz="2800" b="1" dirty="0">
                <a:solidFill>
                  <a:srgbClr val="FFFF00"/>
                </a:solidFill>
                <a:latin typeface="Cambria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Guideline</a:t>
            </a:r>
            <a:br>
              <a:rPr lang="en-US" altLang="en-US" sz="2800" b="1" dirty="0">
                <a:solidFill>
                  <a:srgbClr val="FFFF00"/>
                </a:solidFill>
                <a:latin typeface="Cambria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Range </a:t>
            </a:r>
            <a:r>
              <a:rPr lang="en-US" altLang="en-US" sz="2800" b="1" dirty="0" smtClean="0">
                <a:solidFill>
                  <a:srgbClr val="FFFF00"/>
                </a:solidFill>
                <a:latin typeface="Cambria"/>
              </a:rPr>
              <a:t>2.2%</a:t>
            </a:r>
            <a:endParaRPr lang="en-US" altLang="en-US" sz="2800" b="1" dirty="0">
              <a:solidFill>
                <a:srgbClr val="FFFF00"/>
              </a:solidFill>
              <a:latin typeface="Cambria"/>
            </a:endParaRPr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 flipH="1" flipV="1">
            <a:off x="6753725" y="5890871"/>
            <a:ext cx="1275515" cy="18879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113716" y="5022941"/>
            <a:ext cx="139541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  <a:cs typeface="Times New Roman" panose="02020603050405020304" pitchFamily="18" charset="0"/>
              </a:rPr>
              <a:t>§5K1.1</a:t>
            </a: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12.8%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026268" y="1821804"/>
            <a:ext cx="13200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Non-</a:t>
            </a:r>
            <a:r>
              <a:rPr lang="en-US" altLang="en-US" sz="2800" b="1" dirty="0" err="1">
                <a:solidFill>
                  <a:prstClr val="black"/>
                </a:solidFill>
                <a:latin typeface="Cambria"/>
              </a:rPr>
              <a:t>Govt</a:t>
            </a: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Below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21.4%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072490" y="3753390"/>
            <a:ext cx="195421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  <a:cs typeface="Times New Roman" panose="02020603050405020304" pitchFamily="18" charset="0"/>
              </a:rPr>
              <a:t>§5K3.1 &amp; </a:t>
            </a: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Other </a:t>
            </a:r>
            <a:r>
              <a:rPr lang="en-US" altLang="en-US" sz="2800" b="1" dirty="0" err="1">
                <a:solidFill>
                  <a:prstClr val="black"/>
                </a:solidFill>
                <a:latin typeface="Cambria"/>
              </a:rPr>
              <a:t>Govt</a:t>
            </a: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17.6%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68018" y="6422728"/>
            <a:ext cx="11571889" cy="34196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</a:rPr>
              <a:t> SOURCE: 2014 Sourcebook of Federal Sentencing Statistics; 75,836 Cases Sentenced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5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b="1" dirty="0"/>
              <a:t>Position of Sentences in Relation to Guideline Range </a:t>
            </a:r>
            <a:br>
              <a:rPr lang="en-US" altLang="en-US" sz="3200" b="1" dirty="0"/>
            </a:br>
            <a:r>
              <a:rPr lang="en-US" altLang="en-US" sz="3200" b="1" dirty="0" smtClean="0"/>
              <a:t>Western Missouri </a:t>
            </a:r>
            <a:r>
              <a:rPr lang="en-US" altLang="en-US" sz="3200" b="1" dirty="0"/>
              <a:t>- FY </a:t>
            </a:r>
            <a:r>
              <a:rPr lang="en-US" altLang="en-US" sz="3200" b="1" dirty="0" smtClean="0"/>
              <a:t>2014</a:t>
            </a:r>
            <a:endParaRPr lang="en-US" altLang="en-US" sz="3200" b="1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938474"/>
              </p:ext>
            </p:extLst>
          </p:nvPr>
        </p:nvGraphicFramePr>
        <p:xfrm>
          <a:off x="2259144" y="1208120"/>
          <a:ext cx="7966075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509129" y="2801357"/>
            <a:ext cx="1832440" cy="181588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Within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Guideline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Range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41.7%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8015424" y="5238529"/>
            <a:ext cx="220370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Above</a:t>
            </a:r>
            <a:br>
              <a:rPr lang="en-US" altLang="en-US" sz="2800" b="1" dirty="0">
                <a:solidFill>
                  <a:srgbClr val="FFFF00"/>
                </a:solidFill>
                <a:latin typeface="Cambria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Guideline</a:t>
            </a:r>
            <a:br>
              <a:rPr lang="en-US" altLang="en-US" sz="2800" b="1" dirty="0">
                <a:solidFill>
                  <a:srgbClr val="FFFF00"/>
                </a:solidFill>
                <a:latin typeface="Cambria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Range </a:t>
            </a:r>
            <a:r>
              <a:rPr lang="en-US" altLang="en-US" sz="2800" b="1" dirty="0" smtClean="0">
                <a:solidFill>
                  <a:srgbClr val="FFFF00"/>
                </a:solidFill>
                <a:latin typeface="Cambria"/>
              </a:rPr>
              <a:t>3.1%</a:t>
            </a:r>
            <a:endParaRPr lang="en-US" altLang="en-US" sz="2800" b="1" dirty="0">
              <a:solidFill>
                <a:srgbClr val="FFFF00"/>
              </a:solidFill>
              <a:latin typeface="Cambria"/>
            </a:endParaRPr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 flipH="1" flipV="1">
            <a:off x="6999878" y="5754516"/>
            <a:ext cx="1009454" cy="197926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113716" y="5022941"/>
            <a:ext cx="139541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  <a:cs typeface="Times New Roman" panose="02020603050405020304" pitchFamily="18" charset="0"/>
              </a:rPr>
              <a:t>§5K1.1</a:t>
            </a: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21.3%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026268" y="1821804"/>
            <a:ext cx="132000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Non-</a:t>
            </a:r>
            <a:r>
              <a:rPr lang="en-US" altLang="en-US" sz="2800" b="1" dirty="0" err="1">
                <a:solidFill>
                  <a:prstClr val="black"/>
                </a:solidFill>
                <a:latin typeface="Cambria"/>
              </a:rPr>
              <a:t>Govt</a:t>
            </a: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Below</a:t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25.6%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072490" y="3753390"/>
            <a:ext cx="1954213" cy="8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ambria"/>
                <a:cs typeface="Times New Roman" panose="02020603050405020304" pitchFamily="18" charset="0"/>
              </a:rPr>
              <a:t>§5K3.1 &amp; </a:t>
            </a:r>
            <a:r>
              <a:rPr lang="en-US" altLang="en-US" sz="2400" b="1" dirty="0">
                <a:solidFill>
                  <a:prstClr val="black"/>
                </a:solidFill>
                <a:latin typeface="Cambria"/>
              </a:rPr>
              <a:t>Other </a:t>
            </a:r>
            <a:r>
              <a:rPr lang="en-US" altLang="en-US" sz="2400" b="1" dirty="0" err="1">
                <a:solidFill>
                  <a:prstClr val="black"/>
                </a:solidFill>
                <a:latin typeface="Cambria"/>
              </a:rPr>
              <a:t>Govt</a:t>
            </a:r>
            <a:r>
              <a:rPr lang="en-US" altLang="en-US" sz="24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4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400" b="1" dirty="0" smtClean="0">
                <a:solidFill>
                  <a:prstClr val="black"/>
                </a:solidFill>
                <a:latin typeface="Cambria"/>
              </a:rPr>
              <a:t>8.2%</a:t>
            </a:r>
            <a:endParaRPr lang="en-US" altLang="en-US" sz="24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68018" y="6422728"/>
            <a:ext cx="11571889" cy="34196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</a:rPr>
              <a:t> SOURCE: 2014 Sourcebook of Federal Sentencing Statistics; </a:t>
            </a:r>
            <a:r>
              <a:rPr lang="en-US" sz="2000" dirty="0" smtClean="0">
                <a:solidFill>
                  <a:prstClr val="white"/>
                </a:solidFill>
              </a:rPr>
              <a:t>830 </a:t>
            </a:r>
            <a:r>
              <a:rPr lang="en-US" sz="2000" dirty="0" smtClean="0">
                <a:solidFill>
                  <a:prstClr val="white"/>
                </a:solidFill>
              </a:rPr>
              <a:t>Cases Sentenced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5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sz="3200" b="1" dirty="0"/>
              <a:t>Position of Sentences in Relation to Guideline Range </a:t>
            </a:r>
            <a:br>
              <a:rPr lang="en-US" altLang="en-US" sz="3200" b="1" dirty="0"/>
            </a:br>
            <a:r>
              <a:rPr lang="en-US" altLang="en-US" sz="3200" b="1" dirty="0" smtClean="0"/>
              <a:t>Kansas - </a:t>
            </a:r>
            <a:r>
              <a:rPr lang="en-US" altLang="en-US" sz="3200" b="1" dirty="0"/>
              <a:t>FY </a:t>
            </a:r>
            <a:r>
              <a:rPr lang="en-US" altLang="en-US" sz="3200" b="1" dirty="0" smtClean="0"/>
              <a:t>2014</a:t>
            </a:r>
            <a:endParaRPr lang="en-US" altLang="en-US" sz="3200" b="1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297143"/>
              </p:ext>
            </p:extLst>
          </p:nvPr>
        </p:nvGraphicFramePr>
        <p:xfrm>
          <a:off x="2259144" y="1208120"/>
          <a:ext cx="7966075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509128" y="2533683"/>
            <a:ext cx="1828273" cy="181588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kern="500" dirty="0">
                <a:solidFill>
                  <a:prstClr val="black"/>
                </a:solidFill>
                <a:latin typeface="Cambria"/>
              </a:rPr>
              <a:t>Within</a:t>
            </a:r>
            <a:br>
              <a:rPr lang="en-US" altLang="en-US" sz="2800" b="1" kern="500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kern="500" dirty="0">
                <a:solidFill>
                  <a:prstClr val="black"/>
                </a:solidFill>
                <a:latin typeface="Cambria"/>
              </a:rPr>
              <a:t>Guideline</a:t>
            </a:r>
            <a:br>
              <a:rPr lang="en-US" altLang="en-US" sz="2800" b="1" kern="500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kern="500" dirty="0">
                <a:solidFill>
                  <a:prstClr val="black"/>
                </a:solidFill>
                <a:latin typeface="Cambria"/>
              </a:rPr>
              <a:t>Range</a:t>
            </a:r>
            <a:br>
              <a:rPr lang="en-US" altLang="en-US" sz="2800" b="1" kern="500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kern="500" dirty="0" smtClean="0">
                <a:solidFill>
                  <a:prstClr val="black"/>
                </a:solidFill>
                <a:latin typeface="Cambria"/>
              </a:rPr>
              <a:t>37.3%</a:t>
            </a:r>
            <a:endParaRPr lang="en-US" altLang="en-US" sz="2800" b="1" kern="500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8015424" y="5238529"/>
            <a:ext cx="2203703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Above</a:t>
            </a:r>
            <a:br>
              <a:rPr lang="en-US" altLang="en-US" sz="2800" b="1" dirty="0">
                <a:solidFill>
                  <a:srgbClr val="FFFF00"/>
                </a:solidFill>
                <a:latin typeface="Cambria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Guideline</a:t>
            </a:r>
            <a:br>
              <a:rPr lang="en-US" altLang="en-US" sz="2800" b="1" dirty="0">
                <a:solidFill>
                  <a:srgbClr val="FFFF00"/>
                </a:solidFill>
                <a:latin typeface="Cambria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Cambria"/>
              </a:rPr>
              <a:t>Range </a:t>
            </a:r>
            <a:r>
              <a:rPr lang="en-US" altLang="en-US" sz="2800" b="1" dirty="0" smtClean="0">
                <a:solidFill>
                  <a:srgbClr val="FFFF00"/>
                </a:solidFill>
                <a:latin typeface="Cambria"/>
              </a:rPr>
              <a:t>3.1%</a:t>
            </a:r>
            <a:endParaRPr lang="en-US" altLang="en-US" sz="2800" b="1" dirty="0">
              <a:solidFill>
                <a:srgbClr val="FFFF00"/>
              </a:solidFill>
              <a:latin typeface="Cambria"/>
            </a:endParaRPr>
          </a:p>
        </p:txBody>
      </p:sp>
      <p:sp>
        <p:nvSpPr>
          <p:cNvPr id="59399" name="Line 6"/>
          <p:cNvSpPr>
            <a:spLocks noChangeShapeType="1"/>
          </p:cNvSpPr>
          <p:nvPr/>
        </p:nvSpPr>
        <p:spPr bwMode="auto">
          <a:xfrm flipH="1" flipV="1">
            <a:off x="7251700" y="5127220"/>
            <a:ext cx="757632" cy="60990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545516" y="5015732"/>
            <a:ext cx="139541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mbria"/>
                <a:cs typeface="Times New Roman" panose="02020603050405020304" pitchFamily="18" charset="0"/>
              </a:rPr>
              <a:t>§5K1.1</a:t>
            </a: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8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800" b="1" dirty="0">
                <a:solidFill>
                  <a:prstClr val="black"/>
                </a:solidFill>
                <a:latin typeface="Cambria"/>
              </a:rPr>
              <a:t> </a:t>
            </a:r>
            <a:r>
              <a:rPr lang="en-US" altLang="en-US" sz="2800" b="1" dirty="0" smtClean="0">
                <a:solidFill>
                  <a:prstClr val="black"/>
                </a:solidFill>
                <a:latin typeface="Cambria"/>
              </a:rPr>
              <a:t>19.6%</a:t>
            </a:r>
            <a:endParaRPr lang="en-US" altLang="en-US" sz="28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026268" y="1821804"/>
            <a:ext cx="132000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ambria"/>
              </a:rPr>
              <a:t>Non-</a:t>
            </a:r>
            <a:r>
              <a:rPr lang="en-US" altLang="en-US" sz="2400" b="1" dirty="0" err="1">
                <a:solidFill>
                  <a:prstClr val="black"/>
                </a:solidFill>
                <a:latin typeface="Cambria"/>
              </a:rPr>
              <a:t>Govt</a:t>
            </a:r>
            <a:r>
              <a:rPr lang="en-US" altLang="en-US" sz="24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4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400" b="1" dirty="0">
                <a:solidFill>
                  <a:prstClr val="black"/>
                </a:solidFill>
                <a:latin typeface="Cambria"/>
              </a:rPr>
              <a:t>Below</a:t>
            </a:r>
            <a:br>
              <a:rPr lang="en-US" altLang="en-US" sz="24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400" b="1" dirty="0" smtClean="0">
                <a:solidFill>
                  <a:prstClr val="black"/>
                </a:solidFill>
                <a:latin typeface="Cambria"/>
              </a:rPr>
              <a:t>13.6%</a:t>
            </a:r>
            <a:endParaRPr lang="en-US" altLang="en-US" sz="24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4072490" y="3753390"/>
            <a:ext cx="1954213" cy="8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prstClr val="black"/>
                </a:solidFill>
                <a:latin typeface="Cambria"/>
                <a:cs typeface="Times New Roman" panose="02020603050405020304" pitchFamily="18" charset="0"/>
              </a:rPr>
              <a:t>§5K3.1 &amp; </a:t>
            </a:r>
            <a:r>
              <a:rPr lang="en-US" altLang="en-US" sz="2400" b="1" dirty="0">
                <a:solidFill>
                  <a:prstClr val="black"/>
                </a:solidFill>
                <a:latin typeface="Cambria"/>
              </a:rPr>
              <a:t>Other </a:t>
            </a:r>
            <a:r>
              <a:rPr lang="en-US" altLang="en-US" sz="2400" b="1" dirty="0" err="1">
                <a:solidFill>
                  <a:prstClr val="black"/>
                </a:solidFill>
                <a:latin typeface="Cambria"/>
              </a:rPr>
              <a:t>Govt</a:t>
            </a:r>
            <a:r>
              <a:rPr lang="en-US" altLang="en-US" sz="2400" b="1" dirty="0">
                <a:solidFill>
                  <a:prstClr val="black"/>
                </a:solidFill>
                <a:latin typeface="Cambria"/>
              </a:rPr>
              <a:t/>
            </a:r>
            <a:br>
              <a:rPr lang="en-US" altLang="en-US" sz="2400" b="1" dirty="0">
                <a:solidFill>
                  <a:prstClr val="black"/>
                </a:solidFill>
                <a:latin typeface="Cambria"/>
              </a:rPr>
            </a:br>
            <a:r>
              <a:rPr lang="en-US" altLang="en-US" sz="2400" b="1" dirty="0" smtClean="0">
                <a:solidFill>
                  <a:prstClr val="black"/>
                </a:solidFill>
                <a:latin typeface="Cambria"/>
              </a:rPr>
              <a:t>26.3%</a:t>
            </a:r>
            <a:endParaRPr lang="en-US" altLang="en-US" sz="2400" b="1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68018" y="6422728"/>
            <a:ext cx="11571889" cy="341967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</a:rPr>
              <a:t> SOURCE: 2014 Sourcebook of Federal Sentencing Statistics; </a:t>
            </a:r>
            <a:r>
              <a:rPr lang="en-US" sz="2000" dirty="0" smtClean="0">
                <a:solidFill>
                  <a:prstClr val="white"/>
                </a:solidFill>
              </a:rPr>
              <a:t>675 </a:t>
            </a:r>
            <a:r>
              <a:rPr lang="en-US" sz="2000" dirty="0" smtClean="0">
                <a:solidFill>
                  <a:prstClr val="white"/>
                </a:solidFill>
              </a:rPr>
              <a:t>Cases Sentenced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2965" y="2197234"/>
            <a:ext cx="11209283" cy="908572"/>
          </a:xfrm>
        </p:spPr>
        <p:txBody>
          <a:bodyPr/>
          <a:lstStyle/>
          <a:p>
            <a:r>
              <a:rPr lang="en-US" sz="4800" dirty="0" smtClean="0"/>
              <a:t>Statement of Reasons Form </a:t>
            </a:r>
          </a:p>
          <a:p>
            <a:r>
              <a:rPr lang="en-US" sz="4800" dirty="0" smtClean="0"/>
              <a:t>AO Form 245(b)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893438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12954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Statement of Reasons Form (SOR)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38712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Page 2, Section V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6597136" y="3618330"/>
            <a:ext cx="891540" cy="891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0150"/>
            <a:ext cx="10058400" cy="565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6424" y="5126116"/>
            <a:ext cx="891540" cy="891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2937" y="5369307"/>
            <a:ext cx="891540" cy="891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8780" y="2180841"/>
            <a:ext cx="891540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7514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62104"/>
            <a:ext cx="12166012" cy="1325563"/>
          </a:xfrm>
        </p:spPr>
        <p:txBody>
          <a:bodyPr/>
          <a:lstStyle/>
          <a:p>
            <a:r>
              <a:rPr lang="en-US" b="1" dirty="0" smtClean="0"/>
              <a:t>Statement of Reasons Form (cont.)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1417" y="1003853"/>
            <a:ext cx="9471992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65"/>
      </p:ext>
    </p:extLst>
  </p:cSld>
  <p:clrMapOvr>
    <a:masterClrMapping/>
  </p:clrMapOvr>
  <p:transition spd="med">
    <p:pull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1197864"/>
            <a:ext cx="10058400" cy="5660136"/>
          </a:xfrm>
          <a:prstGeom prst="rect">
            <a:avLst/>
          </a:prstGeo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7272"/>
          <a:stretch/>
        </p:blipFill>
        <p:spPr>
          <a:xfrm>
            <a:off x="1066800" y="2231274"/>
            <a:ext cx="10058400" cy="4114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312954"/>
            <a:ext cx="1216601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Statement of Reasons Form (cont.)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38712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mbria" panose="02040503050406030204" pitchFamily="18" charset="0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white"/>
                </a:solidFill>
              </a:rPr>
              <a:t>The History and Characteristics of the Defendant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0692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493" y="477763"/>
            <a:ext cx="11700695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4000" b="1" dirty="0" smtClean="0">
                <a:latin typeface="+mj-lt"/>
              </a:rPr>
              <a:t>Importance of the SOR</a:t>
            </a:r>
            <a:endParaRPr lang="en-US" altLang="en-US" sz="4000" b="1" i="1" dirty="0">
              <a:latin typeface="+mj-lt"/>
            </a:endParaRPr>
          </a:p>
        </p:txBody>
      </p:sp>
      <p:sp>
        <p:nvSpPr>
          <p:cNvPr id="19661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3324" y="1229710"/>
            <a:ext cx="11117374" cy="5320177"/>
          </a:xfrm>
          <a:prstGeom prst="rect">
            <a:avLst/>
          </a:prstGeom>
        </p:spPr>
        <p:txBody>
          <a:bodyPr/>
          <a:lstStyle/>
          <a:p>
            <a:r>
              <a:rPr lang="en-US" altLang="en-US" sz="3600" i="1" dirty="0" smtClean="0"/>
              <a:t>U.S. v. Duke</a:t>
            </a:r>
            <a:r>
              <a:rPr lang="en-US" altLang="en-US" sz="3600" dirty="0" smtClean="0"/>
              <a:t>, 788 F.3d 392 (5</a:t>
            </a:r>
            <a:r>
              <a:rPr lang="en-US" altLang="en-US" sz="3600" baseline="30000" dirty="0" smtClean="0"/>
              <a:t>th</a:t>
            </a:r>
            <a:r>
              <a:rPr lang="en-US" altLang="en-US" sz="3600" dirty="0" smtClean="0"/>
              <a:t> Cir. 2015)</a:t>
            </a:r>
          </a:p>
          <a:p>
            <a:pPr lvl="1"/>
            <a:r>
              <a:rPr lang="en-US" altLang="en-US" sz="3200" dirty="0" smtClean="0">
                <a:solidFill>
                  <a:srgbClr val="66FFFF"/>
                </a:solidFill>
              </a:rPr>
              <a:t>Allows for effective appellate review</a:t>
            </a:r>
          </a:p>
          <a:p>
            <a:pPr lvl="1"/>
            <a:r>
              <a:rPr lang="en-US" altLang="en-US" sz="3200" dirty="0" smtClean="0">
                <a:solidFill>
                  <a:srgbClr val="66FFFF"/>
                </a:solidFill>
              </a:rPr>
              <a:t>Satisfies the Court of Appeals that the Court properly considered the defendant’s arguments</a:t>
            </a:r>
          </a:p>
          <a:p>
            <a:pPr lvl="1"/>
            <a:r>
              <a:rPr lang="en-US" altLang="en-US" sz="3200" dirty="0" smtClean="0">
                <a:solidFill>
                  <a:srgbClr val="66FFFF"/>
                </a:solidFill>
              </a:rPr>
              <a:t>Demonstrates that the Court properly considered the relevant statutes governing sentencing</a:t>
            </a:r>
          </a:p>
          <a:p>
            <a:pPr lvl="1"/>
            <a:r>
              <a:rPr lang="en-US" altLang="en-US" sz="3200" dirty="0" smtClean="0">
                <a:solidFill>
                  <a:srgbClr val="66FFFF"/>
                </a:solidFill>
              </a:rPr>
              <a:t>Explains why the District Court chose a particular sentence</a:t>
            </a:r>
          </a:p>
          <a:p>
            <a:pPr lvl="1"/>
            <a:endParaRPr lang="en-US" altLang="en-US" sz="3200" dirty="0" smtClean="0">
              <a:solidFill>
                <a:srgbClr val="66FFFF"/>
              </a:solidFill>
            </a:endParaRPr>
          </a:p>
          <a:p>
            <a:pPr lvl="1"/>
            <a:r>
              <a:rPr lang="en-US" altLang="en-US" sz="3600" dirty="0" smtClean="0"/>
              <a:t>The </a:t>
            </a:r>
            <a:r>
              <a:rPr lang="en-US" altLang="en-US" sz="3600" dirty="0"/>
              <a:t>Commission extracts </a:t>
            </a:r>
            <a:r>
              <a:rPr lang="en-US" altLang="en-US" sz="3600" dirty="0" smtClean="0"/>
              <a:t>important data</a:t>
            </a:r>
          </a:p>
          <a:p>
            <a:pPr marL="457177" lvl="1" indent="0" algn="ctr">
              <a:buNone/>
            </a:pPr>
            <a:r>
              <a:rPr lang="en-US" altLang="en-US" sz="3200" dirty="0" smtClean="0">
                <a:solidFill>
                  <a:srgbClr val="FFFF00"/>
                </a:solidFill>
              </a:rPr>
              <a:t>*Note: if filed with the Court, it is filed under seal*</a:t>
            </a:r>
            <a:endParaRPr lang="en-US" alt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9339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SC Blu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SC Template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Krista Conversions Dec31-2014 - new judges january 2015" id="{CD7CCCC2-0418-4F49-AC6B-A30028A1257F}" vid="{C94BD5CD-0602-4DD9-9C1B-1F932B0BE853}"/>
    </a:ext>
  </a:extLst>
</a:theme>
</file>

<file path=ppt/theme/theme2.xml><?xml version="1.0" encoding="utf-8"?>
<a:theme xmlns:a="http://schemas.openxmlformats.org/drawingml/2006/main" name="1_USSC Blu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SC Template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Krista Conversions Dec31-2014 - new judges january 2015" id="{CD7CCCC2-0418-4F49-AC6B-A30028A1257F}" vid="{C94BD5CD-0602-4DD9-9C1B-1F932B0BE853}"/>
    </a:ext>
  </a:extLst>
</a:theme>
</file>

<file path=ppt/theme/theme3.xml><?xml version="1.0" encoding="utf-8"?>
<a:theme xmlns:a="http://schemas.openxmlformats.org/drawingml/2006/main" name="2_USSC Blu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SC Template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-Krista Conversions Dec31-2014 - new judges january 2015" id="{CD7CCCC2-0418-4F49-AC6B-A30028A1257F}" vid="{C94BD5CD-0602-4DD9-9C1B-1F932B0BE85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CC"/>
    </a:dk2>
    <a:lt2>
      <a:srgbClr val="FFFFFF"/>
    </a:lt2>
    <a:accent1>
      <a:srgbClr val="00CC99"/>
    </a:accent1>
    <a:accent2>
      <a:srgbClr val="3333CC"/>
    </a:accent2>
    <a:accent3>
      <a:srgbClr val="AAAA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CC"/>
    </a:dk2>
    <a:lt2>
      <a:srgbClr val="FFFFFF"/>
    </a:lt2>
    <a:accent1>
      <a:srgbClr val="00CC99"/>
    </a:accent1>
    <a:accent2>
      <a:srgbClr val="3333CC"/>
    </a:accent2>
    <a:accent3>
      <a:srgbClr val="AAAA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CC"/>
    </a:dk2>
    <a:lt2>
      <a:srgbClr val="FFFFFF"/>
    </a:lt2>
    <a:accent1>
      <a:srgbClr val="00CC99"/>
    </a:accent1>
    <a:accent2>
      <a:srgbClr val="3333CC"/>
    </a:accent2>
    <a:accent3>
      <a:srgbClr val="AAAAE2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232</Words>
  <Application>Microsoft Office PowerPoint</Application>
  <PresentationFormat>Widescreen</PresentationFormat>
  <Paragraphs>50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Calisto MT</vt:lpstr>
      <vt:lpstr>Cambria</vt:lpstr>
      <vt:lpstr>Gisha</vt:lpstr>
      <vt:lpstr>Lucida Sans Typewriter</vt:lpstr>
      <vt:lpstr>Times New Roman</vt:lpstr>
      <vt:lpstr>USSC Blue Theme</vt:lpstr>
      <vt:lpstr>1_USSC Blue Theme</vt:lpstr>
      <vt:lpstr>2_USSC Blue Theme</vt:lpstr>
      <vt:lpstr>PowerPoint Presentation</vt:lpstr>
      <vt:lpstr>Position of Sentences in Relation to Guideline Range  National - FY 2014</vt:lpstr>
      <vt:lpstr>Position of Sentences in Relation to Guideline Range  Western Missouri - FY 2014</vt:lpstr>
      <vt:lpstr>Position of Sentences in Relation to Guideline Range  Kansas - FY 2014</vt:lpstr>
      <vt:lpstr>PowerPoint Presentation</vt:lpstr>
      <vt:lpstr>Statement of Reasons Form (SOR)</vt:lpstr>
      <vt:lpstr>Statement of Reasons Form (cont.)</vt:lpstr>
      <vt:lpstr>Statement of Reasons Form (cont.)</vt:lpstr>
      <vt:lpstr>Importance of the SOR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Raquel</dc:creator>
  <cp:lastModifiedBy>Wilson, Raquel</cp:lastModifiedBy>
  <cp:revision>6</cp:revision>
  <dcterms:created xsi:type="dcterms:W3CDTF">2016-02-22T20:21:21Z</dcterms:created>
  <dcterms:modified xsi:type="dcterms:W3CDTF">2016-02-22T21:38:59Z</dcterms:modified>
</cp:coreProperties>
</file>