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59" r:id="rId5"/>
    <p:sldId id="260" r:id="rId6"/>
    <p:sldId id="263" r:id="rId7"/>
    <p:sldId id="258" r:id="rId8"/>
    <p:sldId id="261" r:id="rId9"/>
    <p:sldId id="262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6" r:id="rId20"/>
    <p:sldId id="274" r:id="rId21"/>
    <p:sldId id="273" r:id="rId22"/>
    <p:sldId id="275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77" r:id="rId31"/>
    <p:sldId id="291" r:id="rId32"/>
    <p:sldId id="285" r:id="rId33"/>
    <p:sldId id="286" r:id="rId34"/>
    <p:sldId id="288" r:id="rId35"/>
    <p:sldId id="287" r:id="rId36"/>
    <p:sldId id="289" r:id="rId37"/>
    <p:sldId id="290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914D6-EB40-413E-8615-6ADCBCE2D37F}" type="datetimeFigureOut">
              <a:rPr lang="en-US" smtClean="0"/>
              <a:pPr/>
              <a:t>2/25/2016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139A-12DB-4213-A85E-E83AC3C209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914D6-EB40-413E-8615-6ADCBCE2D37F}" type="datetimeFigureOut">
              <a:rPr lang="en-US" smtClean="0"/>
              <a:pPr/>
              <a:t>2/25/2016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139A-12DB-4213-A85E-E83AC3C209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914D6-EB40-413E-8615-6ADCBCE2D37F}" type="datetimeFigureOut">
              <a:rPr lang="en-US" smtClean="0"/>
              <a:pPr/>
              <a:t>2/25/2016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139A-12DB-4213-A85E-E83AC3C209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B9914D6-EB40-413E-8615-6ADCBCE2D37F}" type="datetimeFigureOut">
              <a:rPr lang="en-US" smtClean="0"/>
              <a:pPr/>
              <a:t>2/25/2016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E63139A-12DB-4213-A85E-E83AC3C209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B9914D6-EB40-413E-8615-6ADCBCE2D37F}" type="datetimeFigureOut">
              <a:rPr lang="en-US" smtClean="0"/>
              <a:pPr/>
              <a:t>2/25/2016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E63139A-12DB-4213-A85E-E83AC3C2097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B9914D6-EB40-413E-8615-6ADCBCE2D37F}" type="datetimeFigureOut">
              <a:rPr lang="en-US" smtClean="0"/>
              <a:pPr/>
              <a:t>2/25/2016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E63139A-12DB-4213-A85E-E83AC3C2097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B9914D6-EB40-413E-8615-6ADCBCE2D37F}" type="datetimeFigureOut">
              <a:rPr lang="en-US" smtClean="0"/>
              <a:pPr/>
              <a:t>2/25/2016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E63139A-12DB-4213-A85E-E83AC3C2097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B9914D6-EB40-413E-8615-6ADCBCE2D37F}" type="datetimeFigureOut">
              <a:rPr lang="en-US" smtClean="0"/>
              <a:pPr/>
              <a:t>2/25/2016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E63139A-12DB-4213-A85E-E83AC3C209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B9914D6-EB40-413E-8615-6ADCBCE2D37F}" type="datetimeFigureOut">
              <a:rPr lang="en-US" smtClean="0"/>
              <a:pPr/>
              <a:t>2/25/2016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E63139A-12DB-4213-A85E-E83AC3C2097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B9914D6-EB40-413E-8615-6ADCBCE2D37F}" type="datetimeFigureOut">
              <a:rPr lang="en-US" smtClean="0"/>
              <a:pPr/>
              <a:t>2/25/2016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E63139A-12DB-4213-A85E-E83AC3C209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4B9914D6-EB40-413E-8615-6ADCBCE2D37F}" type="datetimeFigureOut">
              <a:rPr lang="en-US" smtClean="0"/>
              <a:pPr/>
              <a:t>2/25/2016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E63139A-12DB-4213-A85E-E83AC3C209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914D6-EB40-413E-8615-6ADCBCE2D37F}" type="datetimeFigureOut">
              <a:rPr lang="en-US" smtClean="0"/>
              <a:pPr/>
              <a:t>2/25/2016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139A-12DB-4213-A85E-E83AC3C209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B9914D6-EB40-413E-8615-6ADCBCE2D37F}" type="datetimeFigureOut">
              <a:rPr lang="en-US" smtClean="0"/>
              <a:pPr/>
              <a:t>2/25/2016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E63139A-12DB-4213-A85E-E83AC3C2097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B9914D6-EB40-413E-8615-6ADCBCE2D37F}" type="datetimeFigureOut">
              <a:rPr lang="en-US" smtClean="0"/>
              <a:pPr/>
              <a:t>2/25/2016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E63139A-12DB-4213-A85E-E83AC3C209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B9914D6-EB40-413E-8615-6ADCBCE2D37F}" type="datetimeFigureOut">
              <a:rPr lang="en-US" smtClean="0"/>
              <a:pPr/>
              <a:t>2/25/2016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E63139A-12DB-4213-A85E-E83AC3C209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914D6-EB40-413E-8615-6ADCBCE2D37F}" type="datetimeFigureOut">
              <a:rPr lang="en-US" smtClean="0"/>
              <a:pPr/>
              <a:t>2/25/2016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139A-12DB-4213-A85E-E83AC3C209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914D6-EB40-413E-8615-6ADCBCE2D37F}" type="datetimeFigureOut">
              <a:rPr lang="en-US" smtClean="0"/>
              <a:pPr/>
              <a:t>2/25/2016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139A-12DB-4213-A85E-E83AC3C209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914D6-EB40-413E-8615-6ADCBCE2D37F}" type="datetimeFigureOut">
              <a:rPr lang="en-US" smtClean="0"/>
              <a:pPr/>
              <a:t>2/25/2016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139A-12DB-4213-A85E-E83AC3C209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914D6-EB40-413E-8615-6ADCBCE2D37F}" type="datetimeFigureOut">
              <a:rPr lang="en-US" smtClean="0"/>
              <a:pPr/>
              <a:t>2/25/2016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139A-12DB-4213-A85E-E83AC3C209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914D6-EB40-413E-8615-6ADCBCE2D37F}" type="datetimeFigureOut">
              <a:rPr lang="en-US" smtClean="0"/>
              <a:pPr/>
              <a:t>2/25/2016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139A-12DB-4213-A85E-E83AC3C209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914D6-EB40-413E-8615-6ADCBCE2D37F}" type="datetimeFigureOut">
              <a:rPr lang="en-US" smtClean="0"/>
              <a:pPr/>
              <a:t>2/25/2016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139A-12DB-4213-A85E-E83AC3C209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914D6-EB40-413E-8615-6ADCBCE2D37F}" type="datetimeFigureOut">
              <a:rPr lang="en-US" smtClean="0"/>
              <a:pPr/>
              <a:t>2/25/2016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139A-12DB-4213-A85E-E83AC3C209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9914D6-EB40-413E-8615-6ADCBCE2D37F}" type="datetimeFigureOut">
              <a:rPr lang="en-US" smtClean="0"/>
              <a:pPr/>
              <a:t>2/25/2016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63139A-12DB-4213-A85E-E83AC3C2097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4B9914D6-EB40-413E-8615-6ADCBCE2D37F}" type="datetimeFigureOut">
              <a:rPr lang="en-US" smtClean="0"/>
              <a:pPr/>
              <a:t>2/25/2016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AE63139A-12DB-4213-A85E-E83AC3C2097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law.cornell.edu/uscode/text/18/lii:usc:t:18:s:3553:a" TargetMode="Externa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0" name="Picture 6" descr="http://www.cannabisculture.com/files/images/71/USSC_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228600"/>
            <a:ext cx="2990850" cy="1901729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BankGothic Md BT" pitchFamily="34" charset="0"/>
              </a:rPr>
              <a:t>Sentencing Research / Sentencing Practice</a:t>
            </a:r>
            <a:endParaRPr lang="en-US" dirty="0">
              <a:latin typeface="BankGothic Md BT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Frank O. Bowman, III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Floyd R. Gibson Missouri Endowed Professor of Law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11266" name="Picture 2" descr="http://www.ctb.uscourts.gov/sites/ctb/files/court_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52400"/>
            <a:ext cx="2867025" cy="190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268" name="Picture 4" descr="http://media2.newsnet5.com/photo/2014/03/25/FCI%20Victorville%20Medium%20II_1395746932983_3683529_ver1.0_640_48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800" y="152400"/>
            <a:ext cx="2819400" cy="2114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272" name="Picture 8" descr="http://www.ussc.gov/sites/default/files/images/sb0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3581400"/>
            <a:ext cx="1752600" cy="2301033"/>
          </a:xfrm>
          <a:prstGeom prst="rect">
            <a:avLst/>
          </a:prstGeom>
          <a:noFill/>
        </p:spPr>
      </p:pic>
      <p:pic>
        <p:nvPicPr>
          <p:cNvPr id="11274" name="Picture 10" descr="http://www.ussc.gov/sites/default/files/images/2015_RtC_FS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29400" y="5046530"/>
            <a:ext cx="2143125" cy="16557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5105400"/>
            <a:ext cx="8229600" cy="901891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b="1" dirty="0" smtClean="0"/>
              <a:t>Sen. Cotton spokesperson</a:t>
            </a:r>
            <a:r>
              <a:rPr lang="en-US" dirty="0" smtClean="0"/>
              <a:t>: Drug traffickers are “violent felons”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t="13202" b="943"/>
          <a:stretch>
            <a:fillRect/>
          </a:stretch>
        </p:blipFill>
        <p:spPr bwMode="auto">
          <a:xfrm>
            <a:off x="76200" y="152400"/>
            <a:ext cx="9067800" cy="4717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152400"/>
            <a:ext cx="5581650" cy="612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228600" y="4114800"/>
            <a:ext cx="2971800" cy="152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“We want to make clear … that drug trafficking can in no way be considered a “non-violent” crime.”</a:t>
            </a:r>
            <a:endParaRPr lang="en-US" dirty="0"/>
          </a:p>
        </p:txBody>
      </p:sp>
      <p:sp>
        <p:nvSpPr>
          <p:cNvPr id="6" name="Striped Right Arrow 5"/>
          <p:cNvSpPr/>
          <p:nvPr/>
        </p:nvSpPr>
        <p:spPr>
          <a:xfrm>
            <a:off x="533400" y="1447800"/>
            <a:ext cx="2971800" cy="713232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Proof</a:t>
            </a:r>
            <a:r>
              <a:rPr lang="en-US" dirty="0" smtClean="0"/>
              <a:t>: “a recent case”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91300" y="5936725"/>
            <a:ext cx="2552700" cy="92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5486400" y="1481328"/>
            <a:ext cx="3200400" cy="4525963"/>
          </a:xfrm>
          <a:solidFill>
            <a:schemeClr val="bg2">
              <a:lumMod val="75000"/>
            </a:schemeClr>
          </a:solidFill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US" dirty="0" smtClean="0"/>
              <a:t>Defendant serving time for crack offense released early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Fought with ex-girlfriend and killed her &amp; daughters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410200" y="228600"/>
            <a:ext cx="3276600" cy="1143000"/>
          </a:xfrm>
          <a:solidFill>
            <a:schemeClr val="bg1">
              <a:lumMod val="50000"/>
              <a:lumOff val="5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The “recent case”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28600"/>
            <a:ext cx="4878715" cy="603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24078" indent="-514350">
              <a:buFont typeface="+mj-lt"/>
              <a:buAutoNum type="arabicPeriod"/>
            </a:pPr>
            <a:r>
              <a:rPr lang="en-US" dirty="0" smtClean="0"/>
              <a:t>That persons convicted of drug trafficking (particularly those with mandatory minimum sentences) are “violent felons” – meaning persons especially disposed to commit violent crime. </a:t>
            </a:r>
          </a:p>
          <a:p>
            <a:pPr marL="624078" indent="-514350">
              <a:buFont typeface="+mj-lt"/>
              <a:buAutoNum type="arabicPeriod"/>
            </a:pPr>
            <a:r>
              <a:rPr lang="en-US" dirty="0" smtClean="0"/>
              <a:t>Therefore, releasing prisoners serving mandatory minimum sentences for drug crimes presents an especially high risk that</a:t>
            </a:r>
          </a:p>
          <a:p>
            <a:pPr marL="880110" lvl="1" indent="-514350">
              <a:buFont typeface="+mj-lt"/>
              <a:buAutoNum type="alphaUcPeriod"/>
            </a:pPr>
            <a:r>
              <a:rPr lang="en-US" b="1" dirty="0" smtClean="0"/>
              <a:t>These defendants will commit new crimes</a:t>
            </a:r>
          </a:p>
          <a:p>
            <a:pPr marL="880110" lvl="1" indent="-514350">
              <a:buFont typeface="+mj-lt"/>
              <a:buAutoNum type="alphaUcPeriod"/>
            </a:pPr>
            <a:r>
              <a:rPr lang="en-US" b="1" dirty="0" smtClean="0"/>
              <a:t>That the new crimes will be violent </a:t>
            </a:r>
            <a:endParaRPr lang="en-US" b="1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90000"/>
            </a:schemeClr>
          </a:solidFill>
          <a:ln w="4445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dirty="0" smtClean="0"/>
              <a:t>Considered dispassionately, what is argument of SRACA opponents?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4419600" y="5715000"/>
            <a:ext cx="39624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How can this argument be rationally assessed?</a:t>
            </a:r>
            <a:endParaRPr lang="en-US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81600"/>
          </a:xfrm>
        </p:spPr>
        <p:txBody>
          <a:bodyPr>
            <a:normAutofit lnSpcReduction="10000"/>
          </a:bodyPr>
          <a:lstStyle/>
          <a:p>
            <a:r>
              <a:rPr lang="en-US" sz="3500" b="1" dirty="0" smtClean="0"/>
              <a:t>What questions would such a study need to ask?</a:t>
            </a:r>
          </a:p>
          <a:p>
            <a:r>
              <a:rPr lang="en-US" dirty="0" smtClean="0"/>
              <a:t>(a) What is the </a:t>
            </a:r>
            <a:r>
              <a:rPr lang="en-US" b="1" dirty="0" smtClean="0">
                <a:solidFill>
                  <a:srgbClr val="0070C0"/>
                </a:solidFill>
              </a:rPr>
              <a:t>recidivism rate </a:t>
            </a:r>
            <a:r>
              <a:rPr lang="en-US" dirty="0" smtClean="0"/>
              <a:t>(meaning rate of conviction of a new felony offense) for </a:t>
            </a:r>
            <a:r>
              <a:rPr lang="en-US" b="1" dirty="0" smtClean="0"/>
              <a:t>defendants who were convicted of a drug offense carrying a mandatory minimum sentence</a:t>
            </a:r>
            <a:r>
              <a:rPr lang="en-US" dirty="0" smtClean="0"/>
              <a:t>, but who were not subject to a firearms mandatory?</a:t>
            </a:r>
            <a:br>
              <a:rPr lang="en-US" dirty="0" smtClean="0"/>
            </a:br>
            <a:r>
              <a:rPr lang="en-US" dirty="0" smtClean="0"/>
              <a:t>(b) As to such defendants, what is the </a:t>
            </a:r>
            <a:r>
              <a:rPr lang="en-US" b="1" dirty="0" smtClean="0">
                <a:solidFill>
                  <a:srgbClr val="0070C0"/>
                </a:solidFill>
              </a:rPr>
              <a:t>breakdown of offense types</a:t>
            </a:r>
            <a:r>
              <a:rPr lang="en-US" dirty="0" smtClean="0"/>
              <a:t> of which they were reconvicted?  </a:t>
            </a:r>
            <a:r>
              <a:rPr lang="en-US" i="1" dirty="0" smtClean="0"/>
              <a:t>I.e</a:t>
            </a:r>
            <a:r>
              <a:rPr lang="en-US" dirty="0" smtClean="0"/>
              <a:t>., how many of those who reoffended committed violent crimes?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dirty="0" smtClean="0"/>
              <a:t>… a recidivism study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10229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828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Does Commission’s pending recidivism study answer those questions?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905000"/>
            <a:ext cx="8286750" cy="4404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Up Arrow 4"/>
          <p:cNvSpPr/>
          <p:nvPr/>
        </p:nvSpPr>
        <p:spPr>
          <a:xfrm>
            <a:off x="1905000" y="2362200"/>
            <a:ext cx="484632" cy="978408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95400" y="3200400"/>
            <a:ext cx="19050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Not reconviction</a:t>
            </a:r>
            <a:endParaRPr lang="en-US" b="1" dirty="0"/>
          </a:p>
        </p:txBody>
      </p:sp>
      <p:sp>
        <p:nvSpPr>
          <p:cNvPr id="7" name="Right Arrow 6"/>
          <p:cNvSpPr/>
          <p:nvPr/>
        </p:nvSpPr>
        <p:spPr>
          <a:xfrm>
            <a:off x="685800" y="5562600"/>
            <a:ext cx="685800" cy="484632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429000" y="2819400"/>
            <a:ext cx="25908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What IS the reconviction rate for “drug traffickers”?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10229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828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Does Commission’s pending recidivism study answer those questions?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905000"/>
            <a:ext cx="8589645" cy="477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Donut 7"/>
          <p:cNvSpPr/>
          <p:nvPr/>
        </p:nvSpPr>
        <p:spPr>
          <a:xfrm>
            <a:off x="3276600" y="2743200"/>
            <a:ext cx="1219200" cy="685800"/>
          </a:xfrm>
          <a:prstGeom prst="donut">
            <a:avLst>
              <a:gd name="adj" fmla="val 9125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Donut 8"/>
          <p:cNvSpPr/>
          <p:nvPr/>
        </p:nvSpPr>
        <p:spPr>
          <a:xfrm>
            <a:off x="4876800" y="2743200"/>
            <a:ext cx="1600200" cy="685800"/>
          </a:xfrm>
          <a:prstGeom prst="donut">
            <a:avLst>
              <a:gd name="adj" fmla="val 9125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2514600" y="3657600"/>
            <a:ext cx="978408" cy="4846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eft Arrow 10"/>
          <p:cNvSpPr/>
          <p:nvPr/>
        </p:nvSpPr>
        <p:spPr>
          <a:xfrm>
            <a:off x="6019800" y="3657600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990600" y="5715000"/>
            <a:ext cx="7162800" cy="1143000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So Commission’s report doesn’t tell us the re-conviction rate of either drug traffickers in general, or, critically, of drug offenders who served mandatory sentences.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3" name="Down Arrow 12"/>
          <p:cNvSpPr/>
          <p:nvPr/>
        </p:nvSpPr>
        <p:spPr>
          <a:xfrm rot="5400000">
            <a:off x="8019288" y="1810512"/>
            <a:ext cx="484632" cy="673608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onut 14"/>
          <p:cNvSpPr/>
          <p:nvPr/>
        </p:nvSpPr>
        <p:spPr>
          <a:xfrm>
            <a:off x="6096000" y="1828800"/>
            <a:ext cx="1828800" cy="685800"/>
          </a:xfrm>
          <a:prstGeom prst="donut">
            <a:avLst>
              <a:gd name="adj" fmla="val 0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10229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752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Does Commission’s pending recidivism study answer those questions?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905000"/>
            <a:ext cx="8674713" cy="4877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Up Arrow 12"/>
          <p:cNvSpPr/>
          <p:nvPr/>
        </p:nvSpPr>
        <p:spPr>
          <a:xfrm>
            <a:off x="1905000" y="2438400"/>
            <a:ext cx="484632" cy="978408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295400" y="3200400"/>
            <a:ext cx="19050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Not reconviction</a:t>
            </a:r>
            <a:endParaRPr lang="en-US" b="1" dirty="0"/>
          </a:p>
        </p:txBody>
      </p:sp>
      <p:sp>
        <p:nvSpPr>
          <p:cNvPr id="15" name="Donut 14"/>
          <p:cNvSpPr/>
          <p:nvPr/>
        </p:nvSpPr>
        <p:spPr>
          <a:xfrm>
            <a:off x="6400800" y="2133600"/>
            <a:ext cx="1524000" cy="457200"/>
          </a:xfrm>
          <a:prstGeom prst="donut">
            <a:avLst>
              <a:gd name="adj" fmla="val 0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Up Arrow 15"/>
          <p:cNvSpPr/>
          <p:nvPr/>
        </p:nvSpPr>
        <p:spPr>
          <a:xfrm>
            <a:off x="6858000" y="2514600"/>
            <a:ext cx="484632" cy="978408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172200" y="3048000"/>
            <a:ext cx="2133600" cy="121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All offenders. Not just drug offenders with mandatory </a:t>
            </a:r>
            <a:r>
              <a:rPr lang="en-US" b="1" dirty="0" err="1" smtClean="0"/>
              <a:t>mins</a:t>
            </a:r>
            <a:r>
              <a:rPr lang="en-US" b="1" dirty="0" smtClean="0"/>
              <a:t>.</a:t>
            </a:r>
            <a:endParaRPr lang="en-US" b="1" dirty="0"/>
          </a:p>
        </p:txBody>
      </p:sp>
      <p:sp>
        <p:nvSpPr>
          <p:cNvPr id="18" name="Donut 17"/>
          <p:cNvSpPr/>
          <p:nvPr/>
        </p:nvSpPr>
        <p:spPr>
          <a:xfrm>
            <a:off x="1371600" y="2133600"/>
            <a:ext cx="1524000" cy="457200"/>
          </a:xfrm>
          <a:prstGeom prst="donut">
            <a:avLst>
              <a:gd name="adj" fmla="val 0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685800" y="5943600"/>
            <a:ext cx="7848600" cy="914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So Commission’s report </a:t>
            </a:r>
            <a:r>
              <a:rPr lang="en-US" b="1" u="sng" dirty="0" smtClean="0">
                <a:solidFill>
                  <a:schemeClr val="tx1"/>
                </a:solidFill>
              </a:rPr>
              <a:t>doesn’t</a:t>
            </a:r>
            <a:r>
              <a:rPr lang="en-US" b="1" dirty="0" smtClean="0">
                <a:solidFill>
                  <a:schemeClr val="tx1"/>
                </a:solidFill>
              </a:rPr>
              <a:t> tell us rate at which drug offenders who served mandatory sentences committed violent crimes upon release, or what type of violent crimes they committed.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1" name="Down Arrow 20"/>
          <p:cNvSpPr/>
          <p:nvPr/>
        </p:nvSpPr>
        <p:spPr>
          <a:xfrm>
            <a:off x="3352800" y="1524000"/>
            <a:ext cx="484632" cy="673608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1066800"/>
            <a:ext cx="7772400" cy="1829761"/>
          </a:xfrm>
        </p:spPr>
        <p:txBody>
          <a:bodyPr/>
          <a:lstStyle/>
          <a:p>
            <a:pPr algn="ctr"/>
            <a:r>
              <a:rPr lang="en-US" dirty="0" smtClean="0"/>
              <a:t>But Congress and the public need to know --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685800" y="3048000"/>
            <a:ext cx="7772400" cy="1763311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 smtClean="0"/>
              <a:t>Is it true that released drug traffickers are especially likely to commit violent crimes?</a:t>
            </a:r>
          </a:p>
          <a:p>
            <a:pPr algn="ctr"/>
            <a:r>
              <a:rPr lang="en-US" sz="2800" b="1" dirty="0" smtClean="0"/>
              <a:t>Or not?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2209800" y="533400"/>
            <a:ext cx="4953000" cy="160020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Sentencing Reform &amp; Corrections Act of 2016</a:t>
            </a:r>
            <a:endParaRPr lang="en-US" sz="2400" b="1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 descr="http://theartmad.com/wp-content/uploads/2015/09/Dark-Ocean-Waves-Wallpaper-6.jpg"/>
          <p:cNvPicPr>
            <a:picLocks noChangeAspect="1" noChangeArrowheads="1"/>
          </p:cNvPicPr>
          <p:nvPr/>
        </p:nvPicPr>
        <p:blipFill>
          <a:blip r:embed="rId2" cstate="print"/>
          <a:srcRect t="18667"/>
          <a:stretch>
            <a:fillRect/>
          </a:stretch>
        </p:blipFill>
        <p:spPr bwMode="auto">
          <a:xfrm>
            <a:off x="0" y="2884446"/>
            <a:ext cx="9144000" cy="39735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decel="100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700" accel="100000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Original Guidelines levels were set in 1987 by reference to three benchmarks</a:t>
            </a:r>
          </a:p>
          <a:p>
            <a:pPr marL="850392" lvl="1" indent="-457200">
              <a:buFont typeface="+mj-lt"/>
              <a:buAutoNum type="arabicPeriod"/>
            </a:pPr>
            <a:r>
              <a:rPr lang="en-US" dirty="0" smtClean="0"/>
              <a:t>In general, study of sentences imposed by federal judges in 10,000 cases</a:t>
            </a:r>
          </a:p>
          <a:p>
            <a:pPr marL="850392" lvl="1" indent="-457200">
              <a:buFont typeface="+mj-lt"/>
              <a:buAutoNum type="arabicPeriod"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In drug cases, by reference to quantity-based minimums of Anti-Drug Abuse Act of 1986</a:t>
            </a:r>
          </a:p>
          <a:p>
            <a:pPr marL="850392" lvl="1" indent="-457200">
              <a:buFont typeface="+mj-lt"/>
              <a:buAutoNum type="arabicPeriod"/>
            </a:pPr>
            <a:r>
              <a:rPr lang="en-US" b="1" dirty="0" smtClean="0"/>
              <a:t>In economic crime and some other case types, with the objective of raising historical judge-determined sentencing levels</a:t>
            </a:r>
            <a:endParaRPr lang="en-US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latin typeface="BankGothic Md BT" pitchFamily="34" charset="0"/>
              </a:rPr>
              <a:t>Guidelines origins</a:t>
            </a:r>
            <a:endParaRPr lang="en-US" sz="4800" dirty="0">
              <a:latin typeface="BankGothic Md BT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114800" y="4953000"/>
            <a:ext cx="4495800" cy="1676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Two of these three benchmarks were based on, or responded to, historical behavior of judges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dirty="0" smtClean="0"/>
              <a:t>(12) </a:t>
            </a:r>
            <a:r>
              <a:rPr lang="en-US" b="1" dirty="0" smtClean="0"/>
              <a:t>establish a research and development program within the Commission for the purpose </a:t>
            </a:r>
            <a:r>
              <a:rPr lang="en-US" dirty="0" smtClean="0"/>
              <a:t>of—</a:t>
            </a:r>
          </a:p>
          <a:p>
            <a:pPr>
              <a:buNone/>
            </a:pPr>
            <a:r>
              <a:rPr lang="en-US" dirty="0" smtClean="0"/>
              <a:t>	(A) serving as a </a:t>
            </a:r>
            <a:r>
              <a:rPr lang="en-US" b="1" dirty="0" smtClean="0">
                <a:solidFill>
                  <a:srgbClr val="FF0000"/>
                </a:solidFill>
              </a:rPr>
              <a:t>clearinghouse and information center </a:t>
            </a:r>
            <a:r>
              <a:rPr lang="en-US" dirty="0" smtClean="0"/>
              <a:t>for the collection, preparation, and </a:t>
            </a:r>
            <a:r>
              <a:rPr lang="en-US" b="1" dirty="0" smtClean="0">
                <a:solidFill>
                  <a:srgbClr val="FF0000"/>
                </a:solidFill>
              </a:rPr>
              <a:t>dissemination</a:t>
            </a:r>
            <a:r>
              <a:rPr lang="en-US" dirty="0" smtClean="0"/>
              <a:t> of information on Federal sentencing practices; and</a:t>
            </a:r>
          </a:p>
          <a:p>
            <a:pPr>
              <a:buNone/>
            </a:pPr>
            <a:r>
              <a:rPr lang="en-US" dirty="0" smtClean="0"/>
              <a:t>	(B) assisting and serving in a consulting capacity to Federal courts, departments, and agencies in the development, maintenance, and coordination of sound sentencing practices;</a:t>
            </a:r>
          </a:p>
          <a:p>
            <a:pPr>
              <a:buNone/>
            </a:pPr>
            <a:r>
              <a:rPr lang="en-US" dirty="0" smtClean="0"/>
              <a:t>(13) collect systematically the data obtained from studies, research, and the empirical experience of public and private agencies concerning the sentencing process;</a:t>
            </a:r>
          </a:p>
          <a:p>
            <a:pPr>
              <a:buNone/>
            </a:pPr>
            <a:r>
              <a:rPr lang="en-US" dirty="0" smtClean="0"/>
              <a:t>(14) </a:t>
            </a:r>
            <a:r>
              <a:rPr lang="en-US" b="1" dirty="0" smtClean="0">
                <a:solidFill>
                  <a:srgbClr val="FF0000"/>
                </a:solidFill>
              </a:rPr>
              <a:t>publish data </a:t>
            </a:r>
            <a:r>
              <a:rPr lang="en-US" dirty="0" smtClean="0"/>
              <a:t>concerning the sentencing process;</a:t>
            </a:r>
          </a:p>
          <a:p>
            <a:pPr>
              <a:buNone/>
            </a:pPr>
            <a:r>
              <a:rPr lang="en-US" dirty="0" smtClean="0"/>
              <a:t>(15) </a:t>
            </a:r>
            <a:r>
              <a:rPr lang="en-US" b="1" dirty="0" smtClean="0"/>
              <a:t>collect systematically </a:t>
            </a:r>
            <a:r>
              <a:rPr lang="en-US" dirty="0" smtClean="0"/>
              <a:t>and </a:t>
            </a:r>
            <a:r>
              <a:rPr lang="en-US" b="1" dirty="0" smtClean="0"/>
              <a:t>disseminate</a:t>
            </a:r>
            <a:r>
              <a:rPr lang="en-US" dirty="0" smtClean="0"/>
              <a:t> information concerning sentences actually imposed, and the relationship of such sentences to the factors set forth in </a:t>
            </a:r>
            <a:r>
              <a:rPr lang="en-US" dirty="0" smtClean="0">
                <a:hlinkClick r:id="rId2" action="ppaction://hlinkfile" tooltip="section 3553(a) of title 18"/>
              </a:rPr>
              <a:t>section 3553(a) of title 18</a:t>
            </a:r>
            <a:r>
              <a:rPr lang="en-US" dirty="0" smtClean="0"/>
              <a:t>, United States Code;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28 U.S.C. §995</a:t>
            </a:r>
            <a:r>
              <a:rPr lang="en-US" dirty="0" smtClean="0"/>
              <a:t>: Powers &amp; duties  of U.S. Sentencing Commission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 dirty="0" smtClean="0"/>
              <a:t>Uses for the Commission research we have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Sentencing Advocacy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52400" y="609600"/>
            <a:ext cx="8763000" cy="403860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 an advisory sentencing system, what judges have done becomes just as persuasive as what the Guidelines say they ought to do.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609600"/>
            <a:ext cx="7772400" cy="380999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Therefore, data on what judges have done with defendants similar to defendant at bar becomes potentially powerful.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Guidelines remain important…</a:t>
            </a:r>
            <a:endParaRPr lang="en-US" dirty="0"/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200336"/>
            <a:ext cx="8077200" cy="5505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ounded Rectangle 4"/>
          <p:cNvSpPr/>
          <p:nvPr/>
        </p:nvSpPr>
        <p:spPr>
          <a:xfrm>
            <a:off x="1600200" y="5334000"/>
            <a:ext cx="5867400" cy="1524000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FF00"/>
                </a:solidFill>
              </a:rPr>
              <a:t>And therefore mastery of the Guidelines remains critical to competent advocacy.</a:t>
            </a:r>
            <a:endParaRPr lang="en-US" sz="2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133600"/>
            <a:ext cx="2667000" cy="3873691"/>
          </a:xfrm>
        </p:spPr>
        <p:txBody>
          <a:bodyPr/>
          <a:lstStyle/>
          <a:p>
            <a:r>
              <a:rPr lang="en-US" b="1" dirty="0" smtClean="0"/>
              <a:t>Firearms</a:t>
            </a:r>
            <a:endParaRPr lang="en-US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But Guidelines have more influence in some kinds of cases than in others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1371600"/>
            <a:ext cx="6096000" cy="521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133600"/>
            <a:ext cx="2667000" cy="3873691"/>
          </a:xfrm>
        </p:spPr>
        <p:txBody>
          <a:bodyPr/>
          <a:lstStyle/>
          <a:p>
            <a:r>
              <a:rPr lang="en-US" b="1" dirty="0" smtClean="0"/>
              <a:t>Alien smuggling</a:t>
            </a:r>
            <a:endParaRPr lang="en-US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Guidelines have more influence in some kinds of cases than in others.</a:t>
            </a:r>
            <a:endParaRPr lang="en-US" sz="3600" dirty="0"/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1376906"/>
            <a:ext cx="6172200" cy="5110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133600"/>
            <a:ext cx="2667000" cy="3873691"/>
          </a:xfrm>
        </p:spPr>
        <p:txBody>
          <a:bodyPr/>
          <a:lstStyle/>
          <a:p>
            <a:r>
              <a:rPr lang="en-US" b="1" dirty="0" smtClean="0"/>
              <a:t>Drugs</a:t>
            </a:r>
            <a:endParaRPr lang="en-US" b="1" dirty="0"/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1371600"/>
            <a:ext cx="6019800" cy="5199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Guidelines have more influence in some kinds of cases than in others.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133600"/>
            <a:ext cx="2667000" cy="3873691"/>
          </a:xfrm>
        </p:spPr>
        <p:txBody>
          <a:bodyPr/>
          <a:lstStyle/>
          <a:p>
            <a:r>
              <a:rPr lang="en-US" b="1" dirty="0" smtClean="0"/>
              <a:t>Economic crime</a:t>
            </a:r>
            <a:endParaRPr lang="en-US" b="1" dirty="0"/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19425" y="1447800"/>
            <a:ext cx="6124575" cy="497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Guidelines have more influence in some kinds of cases than in others.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pPr algn="ctr"/>
            <a:r>
              <a:rPr lang="en-US" dirty="0" smtClean="0"/>
              <a:t>Economic Crime Cases</a:t>
            </a:r>
            <a:endParaRPr lang="en-US" dirty="0"/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066800"/>
            <a:ext cx="7315200" cy="5463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407091"/>
          </a:xfrm>
        </p:spPr>
        <p:txBody>
          <a:bodyPr>
            <a:normAutofit/>
          </a:bodyPr>
          <a:lstStyle/>
          <a:p>
            <a:r>
              <a:rPr lang="en-US" dirty="0" smtClean="0"/>
              <a:t>For 29 years, most U.S. Sentencing Commission research has been self-referential and judge-based.</a:t>
            </a:r>
          </a:p>
          <a:p>
            <a:r>
              <a:rPr lang="en-US" dirty="0" smtClean="0"/>
              <a:t>I.e., research has mostly been about </a:t>
            </a:r>
          </a:p>
          <a:p>
            <a:pPr lvl="1"/>
            <a:r>
              <a:rPr lang="en-US" dirty="0" smtClean="0"/>
              <a:t>How the Guidelines are applied </a:t>
            </a:r>
          </a:p>
          <a:p>
            <a:pPr lvl="1"/>
            <a:r>
              <a:rPr lang="en-US" dirty="0" smtClean="0"/>
              <a:t>Degree to which sentences imposed by judges are or are not within guidelines ranges and rules.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90000"/>
            </a:schemeClr>
          </a:solidFill>
        </p:spPr>
        <p:txBody>
          <a:bodyPr>
            <a:normAutofit fontScale="90000"/>
          </a:bodyPr>
          <a:lstStyle/>
          <a:p>
            <a:r>
              <a:rPr lang="en-US" sz="4800" dirty="0" smtClean="0">
                <a:latin typeface="BankGothic Md BT" pitchFamily="34" charset="0"/>
              </a:rPr>
              <a:t>Sentencing Commission research since 1987</a:t>
            </a:r>
            <a:endParaRPr lang="en-US" sz="4800" dirty="0">
              <a:latin typeface="BankGothic Md BT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724400" y="4800600"/>
            <a:ext cx="3200400" cy="1371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All of which has been useful, but …</a:t>
            </a:r>
            <a:endParaRPr lang="en-US" sz="2400" b="1" dirty="0"/>
          </a:p>
        </p:txBody>
      </p:sp>
      <p:pic>
        <p:nvPicPr>
          <p:cNvPr id="5" name="Picture 8" descr="http://www.ussc.gov/sites/default/files/images/sb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4495800"/>
            <a:ext cx="1752600" cy="23010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4400" dirty="0" smtClean="0">
                <a:solidFill>
                  <a:schemeClr val="tx1"/>
                </a:solidFill>
              </a:rPr>
              <a:t>But these statistics are very general.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How can I use statistics to compare my individual defendant to similarly situated others?</a:t>
            </a:r>
            <a:endParaRPr lang="en-US" sz="36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407091"/>
          </a:xfrm>
        </p:spPr>
        <p:txBody>
          <a:bodyPr/>
          <a:lstStyle/>
          <a:p>
            <a:r>
              <a:rPr lang="en-US" sz="2800" b="1" dirty="0" smtClean="0"/>
              <a:t>Everyone: </a:t>
            </a:r>
            <a:r>
              <a:rPr lang="en-US" sz="2800" dirty="0" smtClean="0"/>
              <a:t>Become familiar with data sources</a:t>
            </a:r>
          </a:p>
          <a:p>
            <a:r>
              <a:rPr lang="en-US" sz="2800" b="1" dirty="0" smtClean="0"/>
              <a:t>Judges</a:t>
            </a:r>
          </a:p>
          <a:p>
            <a:pPr lvl="1"/>
            <a:r>
              <a:rPr lang="en-US" sz="2800" dirty="0" smtClean="0"/>
              <a:t>Ask the Commission – they work for you</a:t>
            </a:r>
          </a:p>
          <a:p>
            <a:r>
              <a:rPr lang="en-US" sz="2800" b="1" dirty="0" smtClean="0"/>
              <a:t>AUSAs</a:t>
            </a:r>
          </a:p>
          <a:p>
            <a:r>
              <a:rPr lang="en-US" sz="2800" b="1" dirty="0" smtClean="0"/>
              <a:t>Defense counsel</a:t>
            </a:r>
          </a:p>
          <a:p>
            <a:pPr lvl="1"/>
            <a:r>
              <a:rPr lang="en-US" sz="2800" dirty="0" smtClean="0"/>
              <a:t>Use Federal Defenders resources…</a:t>
            </a:r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to individualize arguments based on data…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Use Federal Defender website</a:t>
            </a:r>
            <a:endParaRPr lang="en-US" dirty="0"/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 cstate="print"/>
          <a:srcRect l="13714" t="7604" r="14857"/>
          <a:stretch>
            <a:fillRect/>
          </a:stretch>
        </p:blipFill>
        <p:spPr bwMode="auto">
          <a:xfrm>
            <a:off x="1066800" y="990600"/>
            <a:ext cx="7293452" cy="5671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Use resources Federal Defender Resource Counsel has prepared</a:t>
            </a:r>
            <a:endParaRPr lang="en-US" dirty="0"/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371600"/>
            <a:ext cx="7772400" cy="4672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3797491"/>
          </a:xfrm>
        </p:spPr>
        <p:txBody>
          <a:bodyPr>
            <a:normAutofit/>
          </a:bodyPr>
          <a:lstStyle/>
          <a:p>
            <a:r>
              <a:rPr lang="en-US" sz="3200" dirty="0" smtClean="0"/>
              <a:t>While they can’t do it for every case, they have some capacity to do statistical analyses for individual cases</a:t>
            </a:r>
            <a:endParaRPr lang="en-US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65238"/>
          </a:xfrm>
          <a:solidFill>
            <a:schemeClr val="bg2">
              <a:lumMod val="90000"/>
            </a:schemeClr>
          </a:solidFill>
        </p:spPr>
        <p:txBody>
          <a:bodyPr>
            <a:normAutofit fontScale="90000"/>
          </a:bodyPr>
          <a:lstStyle/>
          <a:p>
            <a:r>
              <a:rPr lang="en-US" i="1" dirty="0" smtClean="0">
                <a:solidFill>
                  <a:schemeClr val="tx1"/>
                </a:solidFill>
              </a:rPr>
              <a:t>Call</a:t>
            </a:r>
            <a:r>
              <a:rPr lang="en-US" dirty="0" smtClean="0"/>
              <a:t> Federal Defender Sentencing Resource Counsel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3124199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PRIVATE COUNSEL</a:t>
            </a:r>
            <a:r>
              <a:rPr lang="en-US" dirty="0" smtClean="0"/>
              <a:t>: </a:t>
            </a:r>
            <a:br>
              <a:rPr lang="en-US" dirty="0" smtClean="0"/>
            </a:br>
            <a:r>
              <a:rPr lang="en-US" dirty="0" smtClean="0"/>
              <a:t>If your client has the funds, there are private data analysts who will do individualized data runs for comparable cases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>EVERYONE: </a:t>
            </a:r>
            <a:br>
              <a:rPr lang="en-US" dirty="0" smtClean="0"/>
            </a:br>
            <a:r>
              <a:rPr lang="en-US" dirty="0" smtClean="0"/>
              <a:t>	Be lawyers</a:t>
            </a:r>
            <a:br>
              <a:rPr lang="en-US" dirty="0" smtClean="0"/>
            </a:br>
            <a:r>
              <a:rPr lang="en-US" dirty="0" smtClean="0"/>
              <a:t>			Be creative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Use data as raw material to craft arguments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752600"/>
            <a:ext cx="8382000" cy="4648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u="sng" dirty="0" smtClean="0"/>
              <a:t>Little Research on Sentencing Outcomes</a:t>
            </a:r>
          </a:p>
          <a:p>
            <a:pPr lvl="1"/>
            <a:r>
              <a:rPr lang="en-US" dirty="0" smtClean="0"/>
              <a:t>Commission has done little outcomes research, </a:t>
            </a:r>
            <a:r>
              <a:rPr lang="en-US" i="1" dirty="0" err="1" smtClean="0"/>
              <a:t>i.e</a:t>
            </a:r>
            <a:r>
              <a:rPr lang="en-US" dirty="0" smtClean="0"/>
              <a:t>, research about effect of sentences on recidivism, communities, etc.</a:t>
            </a:r>
          </a:p>
          <a:p>
            <a:pPr lvl="2"/>
            <a:r>
              <a:rPr lang="en-US" dirty="0" smtClean="0"/>
              <a:t>Until 2016, only recidivism research (2004-2005) related to criminal history scores as recidivism predictor</a:t>
            </a:r>
          </a:p>
          <a:p>
            <a:pPr lvl="2"/>
            <a:r>
              <a:rPr lang="en-US" dirty="0" smtClean="0"/>
              <a:t>Unlike states, little interest in risk assessment</a:t>
            </a:r>
          </a:p>
          <a:p>
            <a:pPr>
              <a:buNone/>
            </a:pPr>
            <a:r>
              <a:rPr lang="en-US" b="1" u="sng" dirty="0" smtClean="0"/>
              <a:t>Little Research on Systemic Costs</a:t>
            </a:r>
            <a:endParaRPr lang="en-US" dirty="0" smtClean="0"/>
          </a:p>
          <a:p>
            <a:pPr lvl="1"/>
            <a:r>
              <a:rPr lang="en-US" dirty="0" smtClean="0"/>
              <a:t>Commission only began issuing prison impact analyses for its amendments in 2011-2012</a:t>
            </a:r>
          </a:p>
          <a:p>
            <a:pPr>
              <a:buNone/>
            </a:pPr>
            <a:r>
              <a:rPr lang="en-US" b="1" u="sng" dirty="0" smtClean="0"/>
              <a:t>Little Research Supporting Cost-Benefit Analysis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90000"/>
            </a:schemeClr>
          </a:solidFill>
        </p:spPr>
        <p:txBody>
          <a:bodyPr>
            <a:normAutofit fontScale="90000"/>
          </a:bodyPr>
          <a:lstStyle/>
          <a:p>
            <a:r>
              <a:rPr lang="en-US" sz="4800" dirty="0" smtClean="0">
                <a:latin typeface="BankGothic Md BT" pitchFamily="34" charset="0"/>
              </a:rPr>
              <a:t>Sentencing Commission research since 1987</a:t>
            </a:r>
            <a:endParaRPr lang="en-US" sz="4800" dirty="0">
              <a:latin typeface="BankGothic Md B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Cocaine reports to Congress</a:t>
            </a:r>
          </a:p>
          <a:p>
            <a:pPr lvl="1"/>
            <a:r>
              <a:rPr lang="en-US" dirty="0" smtClean="0"/>
              <a:t>1995 Cocaine &amp; Federal Sentencing Policy</a:t>
            </a:r>
          </a:p>
          <a:p>
            <a:pPr lvl="1"/>
            <a:r>
              <a:rPr lang="en-US" dirty="0" smtClean="0"/>
              <a:t>2002 Cocaine &amp; Federal Sentencing Policy</a:t>
            </a:r>
          </a:p>
          <a:p>
            <a:pPr lvl="1"/>
            <a:r>
              <a:rPr lang="en-US" dirty="0" smtClean="0"/>
              <a:t>2007 Cocaine &amp; Federal Sentencing Policy</a:t>
            </a:r>
          </a:p>
          <a:p>
            <a:r>
              <a:rPr lang="en-US" dirty="0" smtClean="0"/>
              <a:t>Mandatory minimum sentencing reports</a:t>
            </a:r>
          </a:p>
          <a:p>
            <a:pPr lvl="1"/>
            <a:r>
              <a:rPr lang="en-US" dirty="0" smtClean="0"/>
              <a:t>1991 Mandatory Minimum Penalties in the Federal 		Criminal Justice System</a:t>
            </a:r>
          </a:p>
          <a:p>
            <a:pPr lvl="1"/>
            <a:r>
              <a:rPr lang="en-US" dirty="0" smtClean="0"/>
              <a:t>2011 Mandatory Minimum Penalties in the Federal 		Criminal Justice System</a:t>
            </a:r>
          </a:p>
          <a:p>
            <a:r>
              <a:rPr lang="en-US" dirty="0" smtClean="0"/>
              <a:t>2016 Recidivism Study (unreleased)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latin typeface="BankGothic Md BT" pitchFamily="34" charset="0"/>
              </a:rPr>
              <a:t>Notable exceptions</a:t>
            </a:r>
            <a:endParaRPr lang="en-US" sz="4800" dirty="0">
              <a:latin typeface="BankGothic Md B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407091"/>
          </a:xfrm>
        </p:spPr>
        <p:txBody>
          <a:bodyPr>
            <a:normAutofit fontScale="92500"/>
          </a:bodyPr>
          <a:lstStyle/>
          <a:p>
            <a:r>
              <a:rPr lang="en-US" b="1" dirty="0" smtClean="0"/>
              <a:t>Three possible explanations for limited character of Commission research</a:t>
            </a:r>
            <a:r>
              <a:rPr lang="en-US" dirty="0" smtClean="0"/>
              <a:t>:</a:t>
            </a:r>
          </a:p>
          <a:p>
            <a:pPr marL="850392" lvl="1" indent="-457200">
              <a:buFont typeface="+mj-lt"/>
              <a:buAutoNum type="arabicPeriod"/>
            </a:pPr>
            <a:r>
              <a:rPr lang="en-US" dirty="0" smtClean="0"/>
              <a:t>Commission continued to accept idea that judicial decision-making is best metric for appropriate sentences; thus, judicial behavior is central component of feedback loop for guideline amendments.</a:t>
            </a:r>
          </a:p>
          <a:p>
            <a:pPr marL="850392" lvl="1" indent="-457200">
              <a:buFont typeface="+mj-lt"/>
              <a:buAutoNum type="arabicPeriod"/>
            </a:pPr>
            <a:r>
              <a:rPr lang="en-US" b="1" dirty="0" smtClean="0">
                <a:solidFill>
                  <a:schemeClr val="bg2">
                    <a:lumMod val="10000"/>
                  </a:schemeClr>
                </a:solidFill>
              </a:rPr>
              <a:t>Commission became guardian of own creation.  Thus, judicial deviation from Guidelines seen as illegitimate behavior requiring enhanced discipline. </a:t>
            </a:r>
          </a:p>
          <a:p>
            <a:pPr marL="850392" lvl="1" indent="-457200">
              <a:buFont typeface="+mj-lt"/>
              <a:buAutoNum type="arabicPeriod"/>
            </a:pP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Particularly post-</a:t>
            </a:r>
            <a:r>
              <a:rPr lang="en-US" b="1" i="1" dirty="0" smtClean="0">
                <a:solidFill>
                  <a:schemeClr val="accent1">
                    <a:lumMod val="50000"/>
                  </a:schemeClr>
                </a:solidFill>
              </a:rPr>
              <a:t>Booker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, Commission has defended itself against Congress by seeking proof of Guidelines’ success as measured by judicial adherence.</a:t>
            </a:r>
            <a:endParaRPr lang="en-US" b="1" dirty="0" smtClean="0">
              <a:solidFill>
                <a:schemeClr val="bg2">
                  <a:lumMod val="10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90000"/>
            </a:schemeClr>
          </a:solidFill>
        </p:spPr>
        <p:txBody>
          <a:bodyPr>
            <a:normAutofit fontScale="90000"/>
          </a:bodyPr>
          <a:lstStyle/>
          <a:p>
            <a:r>
              <a:rPr lang="en-US" sz="4800" dirty="0" smtClean="0">
                <a:latin typeface="BankGothic Md BT" pitchFamily="34" charset="0"/>
              </a:rPr>
              <a:t>Sentencing Commission research since 1987</a:t>
            </a:r>
            <a:endParaRPr lang="en-US" sz="4800" dirty="0">
              <a:latin typeface="BankGothic Md BT" pitchFamily="34" charset="0"/>
            </a:endParaRPr>
          </a:p>
        </p:txBody>
      </p:sp>
      <p:sp>
        <p:nvSpPr>
          <p:cNvPr id="4" name="Regular Pentagon 3"/>
          <p:cNvSpPr/>
          <p:nvPr/>
        </p:nvSpPr>
        <p:spPr>
          <a:xfrm>
            <a:off x="8001000" y="2362200"/>
            <a:ext cx="1143000" cy="685800"/>
          </a:xfrm>
          <a:prstGeom prst="pen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BUT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767072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Refine and use </a:t>
            </a:r>
            <a:r>
              <a:rPr lang="en-US" b="1" i="1" dirty="0" smtClean="0"/>
              <a:t>prison impact model </a:t>
            </a:r>
            <a:r>
              <a:rPr lang="en-US" dirty="0" smtClean="0"/>
              <a:t>to issue standard-format reports evaluating </a:t>
            </a:r>
            <a:r>
              <a:rPr lang="en-US" b="1" dirty="0" smtClean="0"/>
              <a:t>budgetary cost</a:t>
            </a:r>
            <a:r>
              <a:rPr lang="en-US" dirty="0" smtClean="0"/>
              <a:t> and </a:t>
            </a:r>
            <a:r>
              <a:rPr lang="en-US" b="1" dirty="0" smtClean="0"/>
              <a:t>prison bed effect </a:t>
            </a:r>
            <a:r>
              <a:rPr lang="en-US" dirty="0" smtClean="0"/>
              <a:t>of any proposed guidelines amendment or sentencing legislation.</a:t>
            </a:r>
          </a:p>
          <a:p>
            <a:r>
              <a:rPr lang="en-US" dirty="0" smtClean="0"/>
              <a:t>Improve </a:t>
            </a:r>
            <a:r>
              <a:rPr lang="en-US" b="1" dirty="0" smtClean="0"/>
              <a:t>risk-prediction tools .</a:t>
            </a:r>
            <a:endParaRPr lang="en-US" dirty="0" smtClean="0"/>
          </a:p>
          <a:p>
            <a:r>
              <a:rPr lang="en-US" dirty="0" smtClean="0"/>
              <a:t>Continue and refine new </a:t>
            </a:r>
            <a:r>
              <a:rPr lang="en-US" b="1" smtClean="0"/>
              <a:t>recidivism</a:t>
            </a:r>
            <a:r>
              <a:rPr lang="en-US" smtClean="0"/>
              <a:t> research.</a:t>
            </a:r>
            <a:endParaRPr lang="en-US" dirty="0" smtClean="0"/>
          </a:p>
          <a:p>
            <a:r>
              <a:rPr lang="en-US" dirty="0" smtClean="0"/>
              <a:t>Expand work on </a:t>
            </a:r>
            <a:r>
              <a:rPr lang="en-US" b="1" dirty="0" smtClean="0"/>
              <a:t>social costs </a:t>
            </a:r>
            <a:r>
              <a:rPr lang="en-US" dirty="0" smtClean="0"/>
              <a:t>of different crimes</a:t>
            </a:r>
          </a:p>
          <a:p>
            <a:pPr lvl="1"/>
            <a:r>
              <a:rPr lang="en-US" dirty="0" smtClean="0"/>
              <a:t> Help evaluate proportionality of punishments</a:t>
            </a:r>
          </a:p>
          <a:p>
            <a:pPr lvl="1"/>
            <a:r>
              <a:rPr lang="en-US" dirty="0" smtClean="0"/>
              <a:t>Refine resource allocation choices</a:t>
            </a:r>
          </a:p>
          <a:p>
            <a:r>
              <a:rPr lang="en-US" dirty="0" smtClean="0"/>
              <a:t>Use all of above to do </a:t>
            </a:r>
            <a:r>
              <a:rPr lang="en-US" b="1" dirty="0" smtClean="0"/>
              <a:t>cost-benefit analyses </a:t>
            </a:r>
            <a:r>
              <a:rPr lang="en-US" dirty="0" smtClean="0"/>
              <a:t>of statutory and guidelines sentencing options.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5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BankGothic Md BT" pitchFamily="34" charset="0"/>
              </a:rPr>
              <a:t>What else </a:t>
            </a:r>
            <a:r>
              <a:rPr lang="en-US" i="1" dirty="0" smtClean="0">
                <a:latin typeface="BankGothic Md BT" pitchFamily="34" charset="0"/>
              </a:rPr>
              <a:t>should</a:t>
            </a:r>
            <a:r>
              <a:rPr lang="en-US" dirty="0" smtClean="0">
                <a:latin typeface="BankGothic Md BT" pitchFamily="34" charset="0"/>
              </a:rPr>
              <a:t> Commission be doing?</a:t>
            </a:r>
            <a:endParaRPr lang="en-US" dirty="0">
              <a:latin typeface="BankGothic Md B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 dirty="0" smtClean="0"/>
              <a:t>Uses for the Commission research we have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Legislative policymaking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Sentencing reform legislation which has passed Senate &amp; House judiciary committees</a:t>
            </a:r>
          </a:p>
          <a:p>
            <a:r>
              <a:rPr lang="en-US" dirty="0" smtClean="0"/>
              <a:t>Would lower sentences for some serving federal inmates and future defendants with mandatory minimum drug sentences</a:t>
            </a:r>
          </a:p>
          <a:p>
            <a:r>
              <a:rPr lang="en-US" b="1" dirty="0" smtClean="0"/>
              <a:t>Conservative objection</a:t>
            </a:r>
            <a:r>
              <a:rPr lang="en-US" dirty="0" smtClean="0"/>
              <a:t>: SRACA would release “thousands of violent felons” who would commit more violent crimes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Sentencing Reform &amp; Corrections Act of 2016 (SRACA)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5236</TotalTime>
  <Words>1090</Words>
  <Application>Microsoft Office PowerPoint</Application>
  <PresentationFormat>On-screen Show (4:3)</PresentationFormat>
  <Paragraphs>117</Paragraphs>
  <Slides>36</Slides>
  <Notes>0</Notes>
  <HiddenSlides>1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36</vt:i4>
      </vt:variant>
    </vt:vector>
  </HeadingPairs>
  <TitlesOfParts>
    <vt:vector size="38" baseType="lpstr">
      <vt:lpstr>Office Theme</vt:lpstr>
      <vt:lpstr>Concourse</vt:lpstr>
      <vt:lpstr>Sentencing Research / Sentencing Practice</vt:lpstr>
      <vt:lpstr>Guidelines origins</vt:lpstr>
      <vt:lpstr>Sentencing Commission research since 1987</vt:lpstr>
      <vt:lpstr>Sentencing Commission research since 1987</vt:lpstr>
      <vt:lpstr>Notable exceptions</vt:lpstr>
      <vt:lpstr>Sentencing Commission research since 1987</vt:lpstr>
      <vt:lpstr>What else should Commission be doing?</vt:lpstr>
      <vt:lpstr>Uses for the Commission research we have</vt:lpstr>
      <vt:lpstr>Sentencing Reform &amp; Corrections Act of 2016 (SRACA)</vt:lpstr>
      <vt:lpstr>PowerPoint Presentation</vt:lpstr>
      <vt:lpstr>PowerPoint Presentation</vt:lpstr>
      <vt:lpstr>The “recent case”</vt:lpstr>
      <vt:lpstr>Considered dispassionately, what is argument of SRACA opponents?</vt:lpstr>
      <vt:lpstr>… a recidivism study</vt:lpstr>
      <vt:lpstr>Does Commission’s pending recidivism study answer those questions?</vt:lpstr>
      <vt:lpstr>Does Commission’s pending recidivism study answer those questions?</vt:lpstr>
      <vt:lpstr>Does Commission’s pending recidivism study answer those questions?</vt:lpstr>
      <vt:lpstr>But Congress and the public need to know --</vt:lpstr>
      <vt:lpstr>PowerPoint Presentation</vt:lpstr>
      <vt:lpstr>28 U.S.C. §995: Powers &amp; duties  of U.S. Sentencing Commission</vt:lpstr>
      <vt:lpstr>Uses for the Commission research we have</vt:lpstr>
      <vt:lpstr>In an advisory sentencing system, what judges have done becomes just as persuasive as what the Guidelines say they ought to do.</vt:lpstr>
      <vt:lpstr>Therefore, data on what judges have done with defendants similar to defendant at bar becomes potentially powerful.</vt:lpstr>
      <vt:lpstr>Guidelines remain important…</vt:lpstr>
      <vt:lpstr>But Guidelines have more influence in some kinds of cases than in others.</vt:lpstr>
      <vt:lpstr>Guidelines have more influence in some kinds of cases than in others.</vt:lpstr>
      <vt:lpstr>Guidelines have more influence in some kinds of cases than in others.</vt:lpstr>
      <vt:lpstr>Guidelines have more influence in some kinds of cases than in others.</vt:lpstr>
      <vt:lpstr>Economic Crime Cases</vt:lpstr>
      <vt:lpstr>But these statistics are very general. How can I use statistics to compare my individual defendant to similarly situated others?</vt:lpstr>
      <vt:lpstr>How to individualize arguments based on data…</vt:lpstr>
      <vt:lpstr>Use Federal Defender website</vt:lpstr>
      <vt:lpstr>Use resources Federal Defender Resource Counsel has prepared</vt:lpstr>
      <vt:lpstr>Call Federal Defender Sentencing Resource Counsel</vt:lpstr>
      <vt:lpstr>PRIVATE COUNSEL:  If your client has the funds, there are private data analysts who will do individualized data runs for comparable cases</vt:lpstr>
      <vt:lpstr>EVERYONE:   Be lawyers    Be creative 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Dad</dc:creator>
  <cp:lastModifiedBy>Jury</cp:lastModifiedBy>
  <cp:revision>185</cp:revision>
  <dcterms:created xsi:type="dcterms:W3CDTF">2016-02-21T20:56:34Z</dcterms:created>
  <dcterms:modified xsi:type="dcterms:W3CDTF">2016-02-25T15:53:48Z</dcterms:modified>
</cp:coreProperties>
</file>